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6" r:id="rId3"/>
    <p:sldId id="257" r:id="rId4"/>
    <p:sldId id="294" r:id="rId5"/>
    <p:sldId id="298" r:id="rId6"/>
    <p:sldId id="318" r:id="rId7"/>
    <p:sldId id="299" r:id="rId8"/>
    <p:sldId id="283" r:id="rId9"/>
    <p:sldId id="265" r:id="rId10"/>
    <p:sldId id="316" r:id="rId11"/>
    <p:sldId id="319" r:id="rId12"/>
    <p:sldId id="323" r:id="rId13"/>
    <p:sldId id="288" r:id="rId14"/>
    <p:sldId id="264" r:id="rId15"/>
    <p:sldId id="266" r:id="rId16"/>
    <p:sldId id="305" r:id="rId17"/>
    <p:sldId id="314" r:id="rId18"/>
    <p:sldId id="320" r:id="rId19"/>
    <p:sldId id="321" r:id="rId20"/>
    <p:sldId id="322" r:id="rId21"/>
    <p:sldId id="269" r:id="rId22"/>
    <p:sldId id="268" r:id="rId23"/>
    <p:sldId id="284" r:id="rId24"/>
    <p:sldId id="285" r:id="rId25"/>
    <p:sldId id="270" r:id="rId26"/>
    <p:sldId id="274" r:id="rId27"/>
    <p:sldId id="276" r:id="rId28"/>
    <p:sldId id="286" r:id="rId29"/>
    <p:sldId id="273" r:id="rId30"/>
    <p:sldId id="262" r:id="rId31"/>
    <p:sldId id="277" r:id="rId32"/>
    <p:sldId id="303" r:id="rId33"/>
    <p:sldId id="304" r:id="rId34"/>
    <p:sldId id="278" r:id="rId35"/>
    <p:sldId id="279" r:id="rId36"/>
    <p:sldId id="281" r:id="rId37"/>
    <p:sldId id="263" r:id="rId38"/>
    <p:sldId id="280" r:id="rId39"/>
    <p:sldId id="287" r:id="rId40"/>
    <p:sldId id="272" r:id="rId41"/>
    <p:sldId id="282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DBFF"/>
    <a:srgbClr val="FF9B9B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4D39-4953-4FB5-9AB7-4DBC478C0B9F}" type="datetimeFigureOut">
              <a:rPr lang="en-IL" smtClean="0"/>
              <a:t>09/22/2021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6C60-C0F9-41A2-AB5D-67AD6D063D2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52991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4D39-4953-4FB5-9AB7-4DBC478C0B9F}" type="datetimeFigureOut">
              <a:rPr lang="en-IL" smtClean="0"/>
              <a:t>09/22/2021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6C60-C0F9-41A2-AB5D-67AD6D063D2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60581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4D39-4953-4FB5-9AB7-4DBC478C0B9F}" type="datetimeFigureOut">
              <a:rPr lang="en-IL" smtClean="0"/>
              <a:t>09/22/2021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6C60-C0F9-41A2-AB5D-67AD6D063D2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00776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4D39-4953-4FB5-9AB7-4DBC478C0B9F}" type="datetimeFigureOut">
              <a:rPr lang="en-IL" smtClean="0"/>
              <a:t>09/22/2021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6C60-C0F9-41A2-AB5D-67AD6D063D2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81066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4D39-4953-4FB5-9AB7-4DBC478C0B9F}" type="datetimeFigureOut">
              <a:rPr lang="en-IL" smtClean="0"/>
              <a:t>09/22/2021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6C60-C0F9-41A2-AB5D-67AD6D063D2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9748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4D39-4953-4FB5-9AB7-4DBC478C0B9F}" type="datetimeFigureOut">
              <a:rPr lang="en-IL" smtClean="0"/>
              <a:t>09/22/2021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6C60-C0F9-41A2-AB5D-67AD6D063D2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5763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4D39-4953-4FB5-9AB7-4DBC478C0B9F}" type="datetimeFigureOut">
              <a:rPr lang="en-IL" smtClean="0"/>
              <a:t>09/22/2021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6C60-C0F9-41A2-AB5D-67AD6D063D2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90544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4D39-4953-4FB5-9AB7-4DBC478C0B9F}" type="datetimeFigureOut">
              <a:rPr lang="en-IL" smtClean="0"/>
              <a:t>09/22/2021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6C60-C0F9-41A2-AB5D-67AD6D063D2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3862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4D39-4953-4FB5-9AB7-4DBC478C0B9F}" type="datetimeFigureOut">
              <a:rPr lang="en-IL" smtClean="0"/>
              <a:t>09/22/2021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6C60-C0F9-41A2-AB5D-67AD6D063D2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23071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4D39-4953-4FB5-9AB7-4DBC478C0B9F}" type="datetimeFigureOut">
              <a:rPr lang="en-IL" smtClean="0"/>
              <a:t>09/22/2021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6C60-C0F9-41A2-AB5D-67AD6D063D2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03648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B4D39-4953-4FB5-9AB7-4DBC478C0B9F}" type="datetimeFigureOut">
              <a:rPr lang="en-IL" smtClean="0"/>
              <a:t>09/22/2021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6C60-C0F9-41A2-AB5D-67AD6D063D2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0890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B4D39-4953-4FB5-9AB7-4DBC478C0B9F}" type="datetimeFigureOut">
              <a:rPr lang="en-IL" smtClean="0"/>
              <a:t>09/22/2021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B6C60-C0F9-41A2-AB5D-67AD6D063D2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7854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484187" y="784225"/>
            <a:ext cx="1079182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 dirty="0"/>
              <a:t>Marimba</a:t>
            </a:r>
            <a:endParaRPr lang="en-IL" sz="4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509587" y="1635125"/>
            <a:ext cx="107918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dirty="0"/>
              <a:t>Stay tuned..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420687" y="2600325"/>
            <a:ext cx="10791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2">
                    <a:lumMod val="75000"/>
                  </a:schemeClr>
                </a:solidFill>
              </a:rPr>
              <a:t>Project Definition</a:t>
            </a:r>
            <a:endParaRPr lang="en-IL" sz="6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1D4E0D3-D7D5-4F1F-A34F-C2FAA86C1B00}"/>
              </a:ext>
            </a:extLst>
          </p:cNvPr>
          <p:cNvSpPr/>
          <p:nvPr/>
        </p:nvSpPr>
        <p:spPr>
          <a:xfrm>
            <a:off x="371474" y="4894045"/>
            <a:ext cx="6096000" cy="707886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r>
              <a:rPr lang="en-US" sz="2000" b="1" dirty="0"/>
              <a:t>Team Members:</a:t>
            </a: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dirty="0" err="1"/>
              <a:t>Naama</a:t>
            </a:r>
            <a:r>
              <a:rPr lang="en-US" sz="2000" dirty="0"/>
              <a:t> Arkin, Tomer </a:t>
            </a:r>
            <a:r>
              <a:rPr lang="en-US" sz="2000" dirty="0" err="1"/>
              <a:t>Morad</a:t>
            </a:r>
            <a:r>
              <a:rPr lang="en-US" sz="2000" dirty="0"/>
              <a:t>, Tommy </a:t>
            </a:r>
            <a:r>
              <a:rPr lang="en-US" sz="2000" dirty="0" err="1"/>
              <a:t>Irmia</a:t>
            </a:r>
            <a:endParaRPr lang="en-US" sz="2000" dirty="0">
              <a:cs typeface="Calibri"/>
            </a:endParaRPr>
          </a:p>
        </p:txBody>
      </p:sp>
      <p:pic>
        <p:nvPicPr>
          <p:cNvPr id="7" name="תמונה 6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5B876064-7EE7-4CD4-8D05-BEC6F0571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83" y="641727"/>
            <a:ext cx="1946989" cy="19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3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Nav Bar - static</a:t>
            </a:r>
            <a:endParaRPr lang="en-IL" sz="4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638174" y="1228725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7B4952E-83EE-4BF9-B74B-F201C8E946B3}"/>
              </a:ext>
            </a:extLst>
          </p:cNvPr>
          <p:cNvSpPr/>
          <p:nvPr/>
        </p:nvSpPr>
        <p:spPr>
          <a:xfrm>
            <a:off x="638174" y="3092210"/>
            <a:ext cx="881903" cy="313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dirty="0">
                <a:solidFill>
                  <a:schemeClr val="bg1"/>
                </a:solidFill>
              </a:rPr>
              <a:t>LOGO</a:t>
            </a:r>
            <a:endParaRPr lang="en-IL" dirty="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E6ACEA-2FFB-4D54-BF90-9CEC90D7A669}"/>
              </a:ext>
            </a:extLst>
          </p:cNvPr>
          <p:cNvSpPr/>
          <p:nvPr/>
        </p:nvSpPr>
        <p:spPr>
          <a:xfrm>
            <a:off x="3947476" y="3082421"/>
            <a:ext cx="3750242" cy="313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en-US" sz="1600" b="1" dirty="0">
                <a:solidFill>
                  <a:schemeClr val="bg1"/>
                </a:solidFill>
              </a:rPr>
              <a:t>Home</a:t>
            </a:r>
            <a:r>
              <a:rPr lang="en-US" sz="1600" dirty="0">
                <a:solidFill>
                  <a:schemeClr val="bg1"/>
                </a:solidFill>
              </a:rPr>
              <a:t>  | Explore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| Become Host | Tom</a:t>
            </a:r>
            <a:endParaRPr lang="en-US" sz="1600" dirty="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85" name="Speech Bubble: Rectangle 84">
            <a:extLst>
              <a:ext uri="{FF2B5EF4-FFF2-40B4-BE49-F238E27FC236}">
                <a16:creationId xmlns:a16="http://schemas.microsoft.com/office/drawing/2014/main" id="{12BE3640-723B-4E1C-9D72-BF739222179A}"/>
              </a:ext>
            </a:extLst>
          </p:cNvPr>
          <p:cNvSpPr/>
          <p:nvPr/>
        </p:nvSpPr>
        <p:spPr>
          <a:xfrm>
            <a:off x="4575800" y="4074862"/>
            <a:ext cx="3040400" cy="906314"/>
          </a:xfrm>
          <a:prstGeom prst="wedgeRectCallout">
            <a:avLst>
              <a:gd name="adj1" fmla="val -80952"/>
              <a:gd name="adj2" fmla="val -33814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Playlists and more…..</a:t>
            </a:r>
          </a:p>
        </p:txBody>
      </p:sp>
      <p:sp>
        <p:nvSpPr>
          <p:cNvPr id="86" name="Speech Bubble: Rectangle 85">
            <a:extLst>
              <a:ext uri="{FF2B5EF4-FFF2-40B4-BE49-F238E27FC236}">
                <a16:creationId xmlns:a16="http://schemas.microsoft.com/office/drawing/2014/main" id="{5B02DCA7-5718-41A1-BE45-398A984C2D94}"/>
              </a:ext>
            </a:extLst>
          </p:cNvPr>
          <p:cNvSpPr/>
          <p:nvPr/>
        </p:nvSpPr>
        <p:spPr>
          <a:xfrm>
            <a:off x="5116976" y="1338378"/>
            <a:ext cx="2223391" cy="709498"/>
          </a:xfrm>
          <a:prstGeom prst="wedgeRectCallout">
            <a:avLst>
              <a:gd name="adj1" fmla="val -121569"/>
              <a:gd name="adj2" fmla="val 4699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Main pages navigation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D140434-DB78-4920-9339-537F8F25A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781" y="1459684"/>
            <a:ext cx="1551186" cy="5230356"/>
          </a:xfrm>
          <a:prstGeom prst="rect">
            <a:avLst/>
          </a:prstGeom>
        </p:spPr>
      </p:pic>
      <p:sp>
        <p:nvSpPr>
          <p:cNvPr id="15" name="Speech Bubble: Rectangle 85">
            <a:extLst>
              <a:ext uri="{FF2B5EF4-FFF2-40B4-BE49-F238E27FC236}">
                <a16:creationId xmlns:a16="http://schemas.microsoft.com/office/drawing/2014/main" id="{38CA0DCD-BEE4-4FCB-831A-ABAD7A6E01E6}"/>
              </a:ext>
            </a:extLst>
          </p:cNvPr>
          <p:cNvSpPr/>
          <p:nvPr/>
        </p:nvSpPr>
        <p:spPr>
          <a:xfrm>
            <a:off x="5116975" y="2145682"/>
            <a:ext cx="2223391" cy="709498"/>
          </a:xfrm>
          <a:prstGeom prst="wedgeRectCallout">
            <a:avLst>
              <a:gd name="adj1" fmla="val -124587"/>
              <a:gd name="adj2" fmla="val 3634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Create Playlist</a:t>
            </a:r>
          </a:p>
        </p:txBody>
      </p:sp>
      <p:sp>
        <p:nvSpPr>
          <p:cNvPr id="16" name="Speech Bubble: Rectangle 85">
            <a:extLst>
              <a:ext uri="{FF2B5EF4-FFF2-40B4-BE49-F238E27FC236}">
                <a16:creationId xmlns:a16="http://schemas.microsoft.com/office/drawing/2014/main" id="{EA6887E7-E498-4DBF-AED8-06C39A7AC464}"/>
              </a:ext>
            </a:extLst>
          </p:cNvPr>
          <p:cNvSpPr/>
          <p:nvPr/>
        </p:nvSpPr>
        <p:spPr>
          <a:xfrm>
            <a:off x="5116974" y="2952986"/>
            <a:ext cx="2223391" cy="709498"/>
          </a:xfrm>
          <a:prstGeom prst="wedgeRectCallout">
            <a:avLst>
              <a:gd name="adj1" fmla="val -121568"/>
              <a:gd name="adj2" fmla="val -40506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Liked songs</a:t>
            </a:r>
          </a:p>
        </p:txBody>
      </p:sp>
    </p:spTree>
    <p:extLst>
      <p:ext uri="{BB962C8B-B14F-4D97-AF65-F5344CB8AC3E}">
        <p14:creationId xmlns:p14="http://schemas.microsoft.com/office/powerpoint/2010/main" val="1137486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/>
              <a:t>Media Player –</a:t>
            </a:r>
            <a:r>
              <a:rPr lang="en-US" sz="4800" b="1" dirty="0"/>
              <a:t> </a:t>
            </a:r>
            <a:r>
              <a:rPr lang="en-US" sz="3200" b="1" dirty="0"/>
              <a:t>bottom screen - static</a:t>
            </a:r>
            <a:endParaRPr lang="en-IL" sz="4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638174" y="1228725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תמונה 9">
            <a:extLst>
              <a:ext uri="{FF2B5EF4-FFF2-40B4-BE49-F238E27FC236}">
                <a16:creationId xmlns:a16="http://schemas.microsoft.com/office/drawing/2014/main" id="{DCE0601E-CFF1-4055-8D88-FD99A17AB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" y="1645021"/>
            <a:ext cx="11559540" cy="752042"/>
          </a:xfrm>
          <a:prstGeom prst="rect">
            <a:avLst/>
          </a:prstGeom>
        </p:spPr>
      </p:pic>
      <p:sp>
        <p:nvSpPr>
          <p:cNvPr id="15" name="Speech Bubble: Rectangle 5">
            <a:extLst>
              <a:ext uri="{FF2B5EF4-FFF2-40B4-BE49-F238E27FC236}">
                <a16:creationId xmlns:a16="http://schemas.microsoft.com/office/drawing/2014/main" id="{1266EE1C-AB64-4C74-B4D2-A3F3983E2E1F}"/>
              </a:ext>
            </a:extLst>
          </p:cNvPr>
          <p:cNvSpPr/>
          <p:nvPr/>
        </p:nvSpPr>
        <p:spPr>
          <a:xfrm>
            <a:off x="9322039" y="4926862"/>
            <a:ext cx="1467880" cy="1778738"/>
          </a:xfrm>
          <a:prstGeom prst="wedgeRectCallout">
            <a:avLst>
              <a:gd name="adj1" fmla="val 17793"/>
              <a:gd name="adj2" fmla="val -20897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Like button : </a:t>
            </a:r>
            <a:br>
              <a:rPr lang="en-US" dirty="0"/>
            </a:br>
            <a:r>
              <a:rPr lang="en-US" dirty="0"/>
              <a:t>liking a song automatically</a:t>
            </a:r>
          </a:p>
          <a:p>
            <a:pPr algn="ctr"/>
            <a:r>
              <a:rPr lang="en-US" dirty="0"/>
              <a:t>Adding it to the liked song playlist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EE1D1A4-C456-4952-86E1-4572AFFE4D9B}"/>
              </a:ext>
            </a:extLst>
          </p:cNvPr>
          <p:cNvSpPr/>
          <p:nvPr/>
        </p:nvSpPr>
        <p:spPr>
          <a:xfrm>
            <a:off x="10660380" y="3342435"/>
            <a:ext cx="1467880" cy="1404825"/>
          </a:xfrm>
          <a:prstGeom prst="wedgeRectCallout">
            <a:avLst>
              <a:gd name="adj1" fmla="val 10006"/>
              <a:gd name="adj2" fmla="val -150781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Current played song title and artist</a:t>
            </a:r>
          </a:p>
        </p:txBody>
      </p:sp>
      <p:sp>
        <p:nvSpPr>
          <p:cNvPr id="16" name="Speech Bubble: Rectangle 5">
            <a:extLst>
              <a:ext uri="{FF2B5EF4-FFF2-40B4-BE49-F238E27FC236}">
                <a16:creationId xmlns:a16="http://schemas.microsoft.com/office/drawing/2014/main" id="{AABB10B9-8FF5-4F7C-AEE2-A339D595204E}"/>
              </a:ext>
            </a:extLst>
          </p:cNvPr>
          <p:cNvSpPr/>
          <p:nvPr/>
        </p:nvSpPr>
        <p:spPr>
          <a:xfrm>
            <a:off x="3726180" y="2983762"/>
            <a:ext cx="5135880" cy="544298"/>
          </a:xfrm>
          <a:prstGeom prst="wedgeRectCallout">
            <a:avLst>
              <a:gd name="adj1" fmla="val -7127"/>
              <a:gd name="adj2" fmla="val -22929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/>
              <a:t>Media played control buttons</a:t>
            </a:r>
          </a:p>
        </p:txBody>
      </p:sp>
      <p:sp>
        <p:nvSpPr>
          <p:cNvPr id="17" name="Speech Bubble: Rectangle 5">
            <a:extLst>
              <a:ext uri="{FF2B5EF4-FFF2-40B4-BE49-F238E27FC236}">
                <a16:creationId xmlns:a16="http://schemas.microsoft.com/office/drawing/2014/main" id="{62D03BA8-7A25-4B66-9D27-89B17FB4A39A}"/>
              </a:ext>
            </a:extLst>
          </p:cNvPr>
          <p:cNvSpPr/>
          <p:nvPr/>
        </p:nvSpPr>
        <p:spPr>
          <a:xfrm>
            <a:off x="472440" y="4006747"/>
            <a:ext cx="2324100" cy="1715873"/>
          </a:xfrm>
          <a:prstGeom prst="wedgeRectCallout">
            <a:avLst>
              <a:gd name="adj1" fmla="val -15922"/>
              <a:gd name="adj2" fmla="val -1599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Volume controller, Casting to other devices, expand media player to full screen.</a:t>
            </a:r>
          </a:p>
        </p:txBody>
      </p:sp>
    </p:spTree>
    <p:extLst>
      <p:ext uri="{BB962C8B-B14F-4D97-AF65-F5344CB8AC3E}">
        <p14:creationId xmlns:p14="http://schemas.microsoft.com/office/powerpoint/2010/main" val="2489871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Media Player Expanded</a:t>
            </a:r>
            <a:endParaRPr lang="en-IL" sz="4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638174" y="1228725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7B4952E-83EE-4BF9-B74B-F201C8E946B3}"/>
              </a:ext>
            </a:extLst>
          </p:cNvPr>
          <p:cNvSpPr/>
          <p:nvPr/>
        </p:nvSpPr>
        <p:spPr>
          <a:xfrm>
            <a:off x="638174" y="3092210"/>
            <a:ext cx="881903" cy="313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dirty="0">
                <a:solidFill>
                  <a:schemeClr val="bg1"/>
                </a:solidFill>
              </a:rPr>
              <a:t>LOGO</a:t>
            </a:r>
            <a:endParaRPr lang="en-IL" dirty="0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4B2BE6D-4D57-4466-AD0B-530DDBD59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022" y="1693127"/>
            <a:ext cx="7340367" cy="4070673"/>
          </a:xfrm>
          <a:prstGeom prst="rect">
            <a:avLst/>
          </a:prstGeom>
        </p:spPr>
      </p:pic>
      <p:sp>
        <p:nvSpPr>
          <p:cNvPr id="13" name="Speech Bubble: Rectangle 5">
            <a:extLst>
              <a:ext uri="{FF2B5EF4-FFF2-40B4-BE49-F238E27FC236}">
                <a16:creationId xmlns:a16="http://schemas.microsoft.com/office/drawing/2014/main" id="{8B3275A0-DA1E-4528-9754-EBC0A0352460}"/>
              </a:ext>
            </a:extLst>
          </p:cNvPr>
          <p:cNvSpPr/>
          <p:nvPr/>
        </p:nvSpPr>
        <p:spPr>
          <a:xfrm>
            <a:off x="3063449" y="6012187"/>
            <a:ext cx="5135880" cy="544298"/>
          </a:xfrm>
          <a:prstGeom prst="wedgeRectCallout">
            <a:avLst>
              <a:gd name="adj1" fmla="val -9414"/>
              <a:gd name="adj2" fmla="val -13065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/>
              <a:t>Media played control buttons</a:t>
            </a:r>
          </a:p>
        </p:txBody>
      </p:sp>
    </p:spTree>
    <p:extLst>
      <p:ext uri="{BB962C8B-B14F-4D97-AF65-F5344CB8AC3E}">
        <p14:creationId xmlns:p14="http://schemas.microsoft.com/office/powerpoint/2010/main" val="838114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768297" y="392836"/>
            <a:ext cx="1079182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 dirty="0"/>
              <a:t>Search Page </a:t>
            </a:r>
            <a:endParaRPr lang="en-US" sz="4800" b="1" dirty="0">
              <a:cs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700087" y="1166277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F6B6E728-5145-434B-B2F8-D7442950E33A}"/>
              </a:ext>
            </a:extLst>
          </p:cNvPr>
          <p:cNvSpPr/>
          <p:nvPr/>
        </p:nvSpPr>
        <p:spPr>
          <a:xfrm>
            <a:off x="3593173" y="1330699"/>
            <a:ext cx="3473816" cy="313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 Home| </a:t>
            </a:r>
            <a:r>
              <a:rPr lang="en-US" sz="1600" b="1" dirty="0">
                <a:solidFill>
                  <a:schemeClr val="bg1"/>
                </a:solidFill>
              </a:rPr>
              <a:t>Explore </a:t>
            </a:r>
            <a:r>
              <a:rPr lang="en-US" sz="1600" dirty="0">
                <a:solidFill>
                  <a:schemeClr val="bg1"/>
                </a:solidFill>
              </a:rPr>
              <a:t>| Become Host | Login</a:t>
            </a:r>
            <a:endParaRPr lang="en-US" sz="1600" dirty="0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7379B24-D090-42C7-8CB4-DBCD27740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05" y="1330699"/>
            <a:ext cx="6495679" cy="4996297"/>
          </a:xfrm>
          <a:prstGeom prst="rect">
            <a:avLst/>
          </a:prstGeom>
        </p:spPr>
      </p:pic>
      <p:sp>
        <p:nvSpPr>
          <p:cNvPr id="81" name="Speech Bubble: Rectangle 5">
            <a:extLst>
              <a:ext uri="{FF2B5EF4-FFF2-40B4-BE49-F238E27FC236}">
                <a16:creationId xmlns:a16="http://schemas.microsoft.com/office/drawing/2014/main" id="{3A1C9435-E0F8-473A-BEC7-170555E19541}"/>
              </a:ext>
            </a:extLst>
          </p:cNvPr>
          <p:cNvSpPr/>
          <p:nvPr/>
        </p:nvSpPr>
        <p:spPr>
          <a:xfrm>
            <a:off x="8077845" y="1299279"/>
            <a:ext cx="1681346" cy="586137"/>
          </a:xfrm>
          <a:prstGeom prst="wedgeRectCallout">
            <a:avLst>
              <a:gd name="adj1" fmla="val -232618"/>
              <a:gd name="adj2" fmla="val -2762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Search bar</a:t>
            </a:r>
          </a:p>
        </p:txBody>
      </p:sp>
      <p:sp>
        <p:nvSpPr>
          <p:cNvPr id="82" name="Speech Bubble: Rectangle 5">
            <a:extLst>
              <a:ext uri="{FF2B5EF4-FFF2-40B4-BE49-F238E27FC236}">
                <a16:creationId xmlns:a16="http://schemas.microsoft.com/office/drawing/2014/main" id="{9818D119-5833-44F9-A3E7-6E696644D938}"/>
              </a:ext>
            </a:extLst>
          </p:cNvPr>
          <p:cNvSpPr/>
          <p:nvPr/>
        </p:nvSpPr>
        <p:spPr>
          <a:xfrm>
            <a:off x="8089338" y="2068597"/>
            <a:ext cx="1681346" cy="586137"/>
          </a:xfrm>
          <a:prstGeom prst="wedgeRectCallout">
            <a:avLst>
              <a:gd name="adj1" fmla="val -218647"/>
              <a:gd name="adj2" fmla="val -891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Recent searches</a:t>
            </a:r>
          </a:p>
        </p:txBody>
      </p:sp>
      <p:sp>
        <p:nvSpPr>
          <p:cNvPr id="83" name="Speech Bubble: Rectangle 5">
            <a:extLst>
              <a:ext uri="{FF2B5EF4-FFF2-40B4-BE49-F238E27FC236}">
                <a16:creationId xmlns:a16="http://schemas.microsoft.com/office/drawing/2014/main" id="{D219EE04-788C-4F7B-9C35-CDE42BFA555E}"/>
              </a:ext>
            </a:extLst>
          </p:cNvPr>
          <p:cNvSpPr/>
          <p:nvPr/>
        </p:nvSpPr>
        <p:spPr>
          <a:xfrm>
            <a:off x="8077845" y="3242710"/>
            <a:ext cx="1681346" cy="586137"/>
          </a:xfrm>
          <a:prstGeom prst="wedgeRectCallout">
            <a:avLst>
              <a:gd name="adj1" fmla="val -213658"/>
              <a:gd name="adj2" fmla="val 9116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Search by leading genres</a:t>
            </a:r>
          </a:p>
        </p:txBody>
      </p:sp>
      <p:sp>
        <p:nvSpPr>
          <p:cNvPr id="84" name="Speech Bubble: Rectangle 5">
            <a:extLst>
              <a:ext uri="{FF2B5EF4-FFF2-40B4-BE49-F238E27FC236}">
                <a16:creationId xmlns:a16="http://schemas.microsoft.com/office/drawing/2014/main" id="{EE3A7CE1-86BD-4C88-89CE-86F764DB2D2D}"/>
              </a:ext>
            </a:extLst>
          </p:cNvPr>
          <p:cNvSpPr/>
          <p:nvPr/>
        </p:nvSpPr>
        <p:spPr>
          <a:xfrm>
            <a:off x="8077845" y="4745737"/>
            <a:ext cx="1681346" cy="586137"/>
          </a:xfrm>
          <a:prstGeom prst="wedgeRectCallout">
            <a:avLst>
              <a:gd name="adj1" fmla="val -213658"/>
              <a:gd name="adj2" fmla="val 9116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Search by all genres</a:t>
            </a:r>
          </a:p>
        </p:txBody>
      </p:sp>
    </p:spTree>
    <p:extLst>
      <p:ext uri="{BB962C8B-B14F-4D97-AF65-F5344CB8AC3E}">
        <p14:creationId xmlns:p14="http://schemas.microsoft.com/office/powerpoint/2010/main" val="874272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b="1" dirty="0"/>
              <a:t>My Library Page</a:t>
            </a:r>
            <a:endParaRPr lang="en-IL" sz="44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638174" y="1228725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תמונה 5">
            <a:extLst>
              <a:ext uri="{FF2B5EF4-FFF2-40B4-BE49-F238E27FC236}">
                <a16:creationId xmlns:a16="http://schemas.microsoft.com/office/drawing/2014/main" id="{361D46C4-2787-4C74-8B62-16345DFF3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740" y="1563433"/>
            <a:ext cx="6359857" cy="4089630"/>
          </a:xfrm>
          <a:prstGeom prst="rect">
            <a:avLst/>
          </a:prstGeom>
        </p:spPr>
      </p:pic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13BBFB6E-FBDE-4E00-B297-E3C92549D273}"/>
              </a:ext>
            </a:extLst>
          </p:cNvPr>
          <p:cNvSpPr/>
          <p:nvPr/>
        </p:nvSpPr>
        <p:spPr>
          <a:xfrm>
            <a:off x="8986149" y="1306456"/>
            <a:ext cx="2495550" cy="513955"/>
          </a:xfrm>
          <a:prstGeom prst="wedgeRectCallout">
            <a:avLst>
              <a:gd name="adj1" fmla="val -133094"/>
              <a:gd name="adj2" fmla="val 1362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/>
              <a:t>Filter by playlist, podcasts…</a:t>
            </a:r>
          </a:p>
        </p:txBody>
      </p:sp>
      <p:sp>
        <p:nvSpPr>
          <p:cNvPr id="30" name="Speech Bubble: Rectangle 32">
            <a:extLst>
              <a:ext uri="{FF2B5EF4-FFF2-40B4-BE49-F238E27FC236}">
                <a16:creationId xmlns:a16="http://schemas.microsoft.com/office/drawing/2014/main" id="{810FB93C-F0C6-4D5B-83CF-6E1C91861364}"/>
              </a:ext>
            </a:extLst>
          </p:cNvPr>
          <p:cNvSpPr/>
          <p:nvPr/>
        </p:nvSpPr>
        <p:spPr>
          <a:xfrm>
            <a:off x="92279" y="1278435"/>
            <a:ext cx="1728132" cy="1154371"/>
          </a:xfrm>
          <a:prstGeom prst="wedgeRectCallout">
            <a:avLst>
              <a:gd name="adj1" fmla="val 80518"/>
              <a:gd name="adj2" fmla="val 1245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/>
              <a:t>Sort by recently played, relevancy…</a:t>
            </a:r>
          </a:p>
        </p:txBody>
      </p:sp>
      <p:sp>
        <p:nvSpPr>
          <p:cNvPr id="32" name="Speech Bubble: Rectangle 32">
            <a:extLst>
              <a:ext uri="{FF2B5EF4-FFF2-40B4-BE49-F238E27FC236}">
                <a16:creationId xmlns:a16="http://schemas.microsoft.com/office/drawing/2014/main" id="{6992D903-55A3-436B-B554-8CAE811C6153}"/>
              </a:ext>
            </a:extLst>
          </p:cNvPr>
          <p:cNvSpPr/>
          <p:nvPr/>
        </p:nvSpPr>
        <p:spPr>
          <a:xfrm>
            <a:off x="8986149" y="2079641"/>
            <a:ext cx="2495550" cy="513955"/>
          </a:xfrm>
          <a:prstGeom prst="wedgeRectCallout">
            <a:avLst>
              <a:gd name="adj1" fmla="val -127379"/>
              <a:gd name="adj2" fmla="val 1362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/>
              <a:t>Playlist of liked songs</a:t>
            </a:r>
          </a:p>
        </p:txBody>
      </p:sp>
      <p:sp>
        <p:nvSpPr>
          <p:cNvPr id="34" name="Speech Bubble: Rectangle 32">
            <a:extLst>
              <a:ext uri="{FF2B5EF4-FFF2-40B4-BE49-F238E27FC236}">
                <a16:creationId xmlns:a16="http://schemas.microsoft.com/office/drawing/2014/main" id="{E35108C4-D29A-46C5-B23C-39BB2FD27F82}"/>
              </a:ext>
            </a:extLst>
          </p:cNvPr>
          <p:cNvSpPr/>
          <p:nvPr/>
        </p:nvSpPr>
        <p:spPr>
          <a:xfrm>
            <a:off x="9052926" y="3750450"/>
            <a:ext cx="2495550" cy="513955"/>
          </a:xfrm>
          <a:prstGeom prst="wedgeRectCallout">
            <a:avLst>
              <a:gd name="adj1" fmla="val -127379"/>
              <a:gd name="adj2" fmla="val 1362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/>
              <a:t>Playlist built by user</a:t>
            </a:r>
          </a:p>
        </p:txBody>
      </p:sp>
      <p:sp>
        <p:nvSpPr>
          <p:cNvPr id="35" name="Speech Bubble: Rectangle 32">
            <a:extLst>
              <a:ext uri="{FF2B5EF4-FFF2-40B4-BE49-F238E27FC236}">
                <a16:creationId xmlns:a16="http://schemas.microsoft.com/office/drawing/2014/main" id="{2A35A1E1-D1BE-403C-8A77-3BF3A5397FA6}"/>
              </a:ext>
            </a:extLst>
          </p:cNvPr>
          <p:cNvSpPr/>
          <p:nvPr/>
        </p:nvSpPr>
        <p:spPr>
          <a:xfrm>
            <a:off x="2057906" y="5865874"/>
            <a:ext cx="2495550" cy="513955"/>
          </a:xfrm>
          <a:prstGeom prst="wedgeRectCallout">
            <a:avLst>
              <a:gd name="adj1" fmla="val 16497"/>
              <a:gd name="adj2" fmla="val -31771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/>
              <a:t>Custom playlist delivered by app</a:t>
            </a:r>
          </a:p>
        </p:txBody>
      </p:sp>
      <p:sp>
        <p:nvSpPr>
          <p:cNvPr id="37" name="Speech Bubble: Rectangle 32">
            <a:extLst>
              <a:ext uri="{FF2B5EF4-FFF2-40B4-BE49-F238E27FC236}">
                <a16:creationId xmlns:a16="http://schemas.microsoft.com/office/drawing/2014/main" id="{6F1DEE25-9285-45F8-9FB2-A5CAB30D660C}"/>
              </a:ext>
            </a:extLst>
          </p:cNvPr>
          <p:cNvSpPr/>
          <p:nvPr/>
        </p:nvSpPr>
        <p:spPr>
          <a:xfrm>
            <a:off x="4919950" y="5865873"/>
            <a:ext cx="2495550" cy="513955"/>
          </a:xfrm>
          <a:prstGeom prst="wedgeRectCallout">
            <a:avLst>
              <a:gd name="adj1" fmla="val -44011"/>
              <a:gd name="adj2" fmla="val -36994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/>
              <a:t>Custom playlist built by artists</a:t>
            </a:r>
          </a:p>
        </p:txBody>
      </p:sp>
    </p:spTree>
    <p:extLst>
      <p:ext uri="{BB962C8B-B14F-4D97-AF65-F5344CB8AC3E}">
        <p14:creationId xmlns:p14="http://schemas.microsoft.com/office/powerpoint/2010/main" val="3260804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 dirty="0"/>
              <a:t>Stay Page Top</a:t>
            </a:r>
            <a:endParaRPr lang="en-IL" sz="4800" b="1" dirty="0"/>
          </a:p>
        </p:txBody>
      </p:sp>
      <p:cxnSp>
        <p:nvCxnSpPr>
          <p:cNvPr id="54" name="Straight Connector 7">
            <a:extLst>
              <a:ext uri="{FF2B5EF4-FFF2-40B4-BE49-F238E27FC236}">
                <a16:creationId xmlns:a16="http://schemas.microsoft.com/office/drawing/2014/main" id="{410A6970-3843-4704-B0D2-C4683C2515F6}"/>
              </a:ext>
            </a:extLst>
          </p:cNvPr>
          <p:cNvCxnSpPr/>
          <p:nvPr/>
        </p:nvCxnSpPr>
        <p:spPr>
          <a:xfrm>
            <a:off x="638174" y="1228725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תמונה 2">
            <a:extLst>
              <a:ext uri="{FF2B5EF4-FFF2-40B4-BE49-F238E27FC236}">
                <a16:creationId xmlns:a16="http://schemas.microsoft.com/office/drawing/2014/main" id="{330799C8-1E84-4A46-96D8-8169072DB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926" y="1328423"/>
            <a:ext cx="7023846" cy="4874003"/>
          </a:xfrm>
          <a:prstGeom prst="rect">
            <a:avLst/>
          </a:prstGeom>
        </p:spPr>
      </p:pic>
      <p:sp>
        <p:nvSpPr>
          <p:cNvPr id="59" name="Speech Bubble: Rectangle 32">
            <a:extLst>
              <a:ext uri="{FF2B5EF4-FFF2-40B4-BE49-F238E27FC236}">
                <a16:creationId xmlns:a16="http://schemas.microsoft.com/office/drawing/2014/main" id="{0AD2A610-1A53-4A52-B39E-722FA0482568}"/>
              </a:ext>
            </a:extLst>
          </p:cNvPr>
          <p:cNvSpPr/>
          <p:nvPr/>
        </p:nvSpPr>
        <p:spPr>
          <a:xfrm>
            <a:off x="9448941" y="2107938"/>
            <a:ext cx="1890177" cy="513955"/>
          </a:xfrm>
          <a:prstGeom prst="wedgeRectCallout">
            <a:avLst>
              <a:gd name="adj1" fmla="val -123697"/>
              <a:gd name="adj2" fmla="val 20296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/>
              <a:t>Play button</a:t>
            </a:r>
          </a:p>
        </p:txBody>
      </p:sp>
      <p:sp>
        <p:nvSpPr>
          <p:cNvPr id="60" name="Speech Bubble: Rectangle 32">
            <a:extLst>
              <a:ext uri="{FF2B5EF4-FFF2-40B4-BE49-F238E27FC236}">
                <a16:creationId xmlns:a16="http://schemas.microsoft.com/office/drawing/2014/main" id="{C2A85AEF-E4F6-4AFD-B48D-6A5FEC40621A}"/>
              </a:ext>
            </a:extLst>
          </p:cNvPr>
          <p:cNvSpPr/>
          <p:nvPr/>
        </p:nvSpPr>
        <p:spPr>
          <a:xfrm>
            <a:off x="9448940" y="3554705"/>
            <a:ext cx="1890177" cy="513955"/>
          </a:xfrm>
          <a:prstGeom prst="wedgeRectCallout">
            <a:avLst>
              <a:gd name="adj1" fmla="val -128135"/>
              <a:gd name="adj2" fmla="val 1964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/>
              <a:t>Songs list</a:t>
            </a:r>
          </a:p>
        </p:txBody>
      </p:sp>
      <p:sp>
        <p:nvSpPr>
          <p:cNvPr id="61" name="Speech Bubble: Rectangle 32">
            <a:extLst>
              <a:ext uri="{FF2B5EF4-FFF2-40B4-BE49-F238E27FC236}">
                <a16:creationId xmlns:a16="http://schemas.microsoft.com/office/drawing/2014/main" id="{1C709ED2-FC9B-4972-B467-1BA2A6764A16}"/>
              </a:ext>
            </a:extLst>
          </p:cNvPr>
          <p:cNvSpPr/>
          <p:nvPr/>
        </p:nvSpPr>
        <p:spPr>
          <a:xfrm>
            <a:off x="186224" y="1533921"/>
            <a:ext cx="1890177" cy="830995"/>
          </a:xfrm>
          <a:prstGeom prst="wedgeRectCallout">
            <a:avLst>
              <a:gd name="adj1" fmla="val 205617"/>
              <a:gd name="adj2" fmla="val 34492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/>
              <a:t>Page hero – including photo, title and info</a:t>
            </a:r>
          </a:p>
        </p:txBody>
      </p:sp>
      <p:sp>
        <p:nvSpPr>
          <p:cNvPr id="62" name="Speech Bubble: Rectangle 32">
            <a:extLst>
              <a:ext uri="{FF2B5EF4-FFF2-40B4-BE49-F238E27FC236}">
                <a16:creationId xmlns:a16="http://schemas.microsoft.com/office/drawing/2014/main" id="{4EB5F373-E25E-4DA7-A11C-82FE02F5569F}"/>
              </a:ext>
            </a:extLst>
          </p:cNvPr>
          <p:cNvSpPr/>
          <p:nvPr/>
        </p:nvSpPr>
        <p:spPr>
          <a:xfrm>
            <a:off x="5927796" y="5440261"/>
            <a:ext cx="1890177" cy="1322994"/>
          </a:xfrm>
          <a:prstGeom prst="wedgeRectCallout">
            <a:avLst>
              <a:gd name="adj1" fmla="val 25870"/>
              <a:gd name="adj2" fmla="val -197343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/>
              <a:t>Like and download the entire playlist, and additional settings</a:t>
            </a:r>
          </a:p>
        </p:txBody>
      </p:sp>
      <p:sp>
        <p:nvSpPr>
          <p:cNvPr id="64" name="Speech Bubble: Rectangle 32">
            <a:extLst>
              <a:ext uri="{FF2B5EF4-FFF2-40B4-BE49-F238E27FC236}">
                <a16:creationId xmlns:a16="http://schemas.microsoft.com/office/drawing/2014/main" id="{A0660B9B-CBCA-428B-8AF1-46162D078EE6}"/>
              </a:ext>
            </a:extLst>
          </p:cNvPr>
          <p:cNvSpPr/>
          <p:nvPr/>
        </p:nvSpPr>
        <p:spPr>
          <a:xfrm>
            <a:off x="186224" y="2914289"/>
            <a:ext cx="1728132" cy="1154371"/>
          </a:xfrm>
          <a:prstGeom prst="wedgeRectCallout">
            <a:avLst>
              <a:gd name="adj1" fmla="val 79547"/>
              <a:gd name="adj2" fmla="val 1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/>
              <a:t>Sort by recently played, relevancy…</a:t>
            </a:r>
          </a:p>
        </p:txBody>
      </p:sp>
    </p:spTree>
    <p:extLst>
      <p:ext uri="{BB962C8B-B14F-4D97-AF65-F5344CB8AC3E}">
        <p14:creationId xmlns:p14="http://schemas.microsoft.com/office/powerpoint/2010/main" val="3366528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4" y="407402"/>
            <a:ext cx="1079182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 dirty="0"/>
              <a:t>Create playlist page</a:t>
            </a:r>
            <a:endParaRPr lang="en-IL" sz="4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638174" y="1228725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92DDAF2D-591B-47B1-870A-B802D3930BAE}"/>
              </a:ext>
            </a:extLst>
          </p:cNvPr>
          <p:cNvSpPr/>
          <p:nvPr/>
        </p:nvSpPr>
        <p:spPr>
          <a:xfrm>
            <a:off x="2747941" y="1364317"/>
            <a:ext cx="881903" cy="313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bg1"/>
                </a:solidFill>
              </a:rPr>
              <a:t>LOGO</a:t>
            </a:r>
            <a:endParaRPr lang="en-IL" dirty="0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7213206D-9F02-47C1-AA3D-6C0F5C4F4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5" y="1364317"/>
            <a:ext cx="4349116" cy="2733653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9FB3E317-A257-4C2C-B76F-9582C838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117" y="3818968"/>
            <a:ext cx="4091608" cy="2866522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59FE5C77-25DB-44FA-9A0D-A1B7840E8079}"/>
              </a:ext>
            </a:extLst>
          </p:cNvPr>
          <p:cNvSpPr/>
          <p:nvPr/>
        </p:nvSpPr>
        <p:spPr>
          <a:xfrm>
            <a:off x="4992794" y="1370224"/>
            <a:ext cx="1886378" cy="1316456"/>
          </a:xfrm>
          <a:prstGeom prst="wedgeRectCallout">
            <a:avLst>
              <a:gd name="adj1" fmla="val -122120"/>
              <a:gd name="adj2" fmla="val -26479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 dirty="0">
                <a:ea typeface="+mn-lt"/>
                <a:cs typeface="+mn-lt"/>
              </a:rPr>
              <a:t>Page hero : including title, user name, and image (can be added by user)</a:t>
            </a:r>
            <a:endParaRPr lang="en-US" sz="1600" b="1" dirty="0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8D333A32-DD1E-4537-B0E8-01884453D3AD}"/>
              </a:ext>
            </a:extLst>
          </p:cNvPr>
          <p:cNvSpPr/>
          <p:nvPr/>
        </p:nvSpPr>
        <p:spPr>
          <a:xfrm>
            <a:off x="947956" y="5041027"/>
            <a:ext cx="2050532" cy="670718"/>
          </a:xfrm>
          <a:prstGeom prst="wedgeRectCallout">
            <a:avLst>
              <a:gd name="adj1" fmla="val 66348"/>
              <a:gd name="adj2" fmla="val -243928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 dirty="0">
                <a:cs typeface="Calibri"/>
              </a:rPr>
              <a:t>Adding songs list : </a:t>
            </a:r>
            <a:r>
              <a:rPr lang="en-US" sz="1600" dirty="0">
                <a:cs typeface="Calibri"/>
              </a:rPr>
              <a:t>by recommendation</a:t>
            </a:r>
            <a:endParaRPr lang="en-US" sz="1600" b="1" dirty="0"/>
          </a:p>
        </p:txBody>
      </p:sp>
      <p:sp>
        <p:nvSpPr>
          <p:cNvPr id="56" name="Speech Bubble: Rectangle 13">
            <a:extLst>
              <a:ext uri="{FF2B5EF4-FFF2-40B4-BE49-F238E27FC236}">
                <a16:creationId xmlns:a16="http://schemas.microsoft.com/office/drawing/2014/main" id="{45807BA8-4C33-4561-9A0D-E383A192ED28}"/>
              </a:ext>
            </a:extLst>
          </p:cNvPr>
          <p:cNvSpPr/>
          <p:nvPr/>
        </p:nvSpPr>
        <p:spPr>
          <a:xfrm>
            <a:off x="5559680" y="5882484"/>
            <a:ext cx="2050532" cy="670718"/>
          </a:xfrm>
          <a:prstGeom prst="wedgeRectCallout">
            <a:avLst>
              <a:gd name="adj1" fmla="val 208417"/>
              <a:gd name="adj2" fmla="val -197031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 dirty="0">
                <a:cs typeface="Calibri"/>
              </a:rPr>
              <a:t>Adding songs list : </a:t>
            </a:r>
            <a:r>
              <a:rPr lang="en-US" sz="1600" dirty="0">
                <a:cs typeface="Calibri"/>
              </a:rPr>
              <a:t>by search</a:t>
            </a:r>
            <a:endParaRPr lang="en-US" sz="1600" b="1" dirty="0"/>
          </a:p>
        </p:txBody>
      </p:sp>
      <p:sp>
        <p:nvSpPr>
          <p:cNvPr id="12" name="אליפסה 11">
            <a:extLst>
              <a:ext uri="{FF2B5EF4-FFF2-40B4-BE49-F238E27FC236}">
                <a16:creationId xmlns:a16="http://schemas.microsoft.com/office/drawing/2014/main" id="{41BB178D-5093-480E-82AF-DB11A4B5DB96}"/>
              </a:ext>
            </a:extLst>
          </p:cNvPr>
          <p:cNvSpPr/>
          <p:nvPr/>
        </p:nvSpPr>
        <p:spPr>
          <a:xfrm>
            <a:off x="579451" y="2978092"/>
            <a:ext cx="368505" cy="2768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7" name="אליפסה 56">
            <a:extLst>
              <a:ext uri="{FF2B5EF4-FFF2-40B4-BE49-F238E27FC236}">
                <a16:creationId xmlns:a16="http://schemas.microsoft.com/office/drawing/2014/main" id="{5FBEBC0F-B9D8-4A75-A82E-D3AEC8ABB91B}"/>
              </a:ext>
            </a:extLst>
          </p:cNvPr>
          <p:cNvSpPr/>
          <p:nvPr/>
        </p:nvSpPr>
        <p:spPr>
          <a:xfrm>
            <a:off x="7904438" y="5185795"/>
            <a:ext cx="368505" cy="2768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1" name="Speech Bubble: Rectangle 13">
            <a:extLst>
              <a:ext uri="{FF2B5EF4-FFF2-40B4-BE49-F238E27FC236}">
                <a16:creationId xmlns:a16="http://schemas.microsoft.com/office/drawing/2014/main" id="{61F214E6-AD06-4F13-A987-60378CBE162A}"/>
              </a:ext>
            </a:extLst>
          </p:cNvPr>
          <p:cNvSpPr/>
          <p:nvPr/>
        </p:nvSpPr>
        <p:spPr>
          <a:xfrm>
            <a:off x="5167135" y="3533739"/>
            <a:ext cx="2050532" cy="670718"/>
          </a:xfrm>
          <a:prstGeom prst="wedgeRectCallout">
            <a:avLst>
              <a:gd name="adj1" fmla="val 87092"/>
              <a:gd name="adj2" fmla="val 218217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 dirty="0">
                <a:cs typeface="Calibri"/>
              </a:rPr>
              <a:t>Adding songs list : </a:t>
            </a:r>
            <a:r>
              <a:rPr lang="en-US" sz="1600" dirty="0">
                <a:cs typeface="Calibri"/>
              </a:rPr>
              <a:t>by search</a:t>
            </a:r>
            <a:endParaRPr lang="en-US" sz="1600" b="1" dirty="0"/>
          </a:p>
        </p:txBody>
      </p:sp>
      <p:sp>
        <p:nvSpPr>
          <p:cNvPr id="62" name="Speech Bubble: Rectangle 13">
            <a:extLst>
              <a:ext uri="{FF2B5EF4-FFF2-40B4-BE49-F238E27FC236}">
                <a16:creationId xmlns:a16="http://schemas.microsoft.com/office/drawing/2014/main" id="{66C5AE49-E1E6-4C9A-A4B8-DF84905A3080}"/>
              </a:ext>
            </a:extLst>
          </p:cNvPr>
          <p:cNvSpPr/>
          <p:nvPr/>
        </p:nvSpPr>
        <p:spPr>
          <a:xfrm>
            <a:off x="5167135" y="3532865"/>
            <a:ext cx="2050532" cy="670718"/>
          </a:xfrm>
          <a:prstGeom prst="wedgeRectCallout">
            <a:avLst>
              <a:gd name="adj1" fmla="val -260278"/>
              <a:gd name="adj2" fmla="val -114646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cs typeface="Calibri"/>
              </a:rPr>
              <a:t>Add button</a:t>
            </a:r>
            <a:endParaRPr lang="en-US" sz="1600" b="1" dirty="0"/>
          </a:p>
        </p:txBody>
      </p:sp>
      <p:pic>
        <p:nvPicPr>
          <p:cNvPr id="21" name="תמונה 20">
            <a:extLst>
              <a:ext uri="{FF2B5EF4-FFF2-40B4-BE49-F238E27FC236}">
                <a16:creationId xmlns:a16="http://schemas.microsoft.com/office/drawing/2014/main" id="{739533B7-FB8C-4F8A-B7B4-33B8284EB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447" y="1264619"/>
            <a:ext cx="2678278" cy="1990309"/>
          </a:xfrm>
          <a:prstGeom prst="rect">
            <a:avLst/>
          </a:prstGeom>
        </p:spPr>
      </p:pic>
      <p:sp>
        <p:nvSpPr>
          <p:cNvPr id="70" name="Speech Bubble: Rectangle 13">
            <a:extLst>
              <a:ext uri="{FF2B5EF4-FFF2-40B4-BE49-F238E27FC236}">
                <a16:creationId xmlns:a16="http://schemas.microsoft.com/office/drawing/2014/main" id="{3FE1BB0C-853D-451C-90C8-0C0D5DC2735D}"/>
              </a:ext>
            </a:extLst>
          </p:cNvPr>
          <p:cNvSpPr/>
          <p:nvPr/>
        </p:nvSpPr>
        <p:spPr>
          <a:xfrm>
            <a:off x="7056685" y="2608243"/>
            <a:ext cx="2050532" cy="739698"/>
          </a:xfrm>
          <a:prstGeom prst="wedgeRectCallout">
            <a:avLst>
              <a:gd name="adj1" fmla="val 112866"/>
              <a:gd name="adj2" fmla="val -95756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cs typeface="Calibri"/>
              </a:rPr>
              <a:t>Edit playlist details – opened by clicking on the page hero 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37073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 dirty="0"/>
              <a:t>User Profile Page – top fold</a:t>
            </a:r>
            <a:endParaRPr lang="en-IL" sz="4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581755" y="1247773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92DDAF2D-591B-47B1-870A-B802D3930BAE}"/>
              </a:ext>
            </a:extLst>
          </p:cNvPr>
          <p:cNvSpPr/>
          <p:nvPr/>
        </p:nvSpPr>
        <p:spPr>
          <a:xfrm>
            <a:off x="2747941" y="1364317"/>
            <a:ext cx="881903" cy="313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bg1"/>
                </a:solidFill>
              </a:rPr>
              <a:t>LOGO</a:t>
            </a:r>
            <a:endParaRPr lang="en-IL" dirty="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85E3CD7-320F-4590-8357-551750FCD6C1}"/>
              </a:ext>
            </a:extLst>
          </p:cNvPr>
          <p:cNvSpPr/>
          <p:nvPr/>
        </p:nvSpPr>
        <p:spPr>
          <a:xfrm>
            <a:off x="5330905" y="1330611"/>
            <a:ext cx="3473816" cy="313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 Home| Explore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| Become Host | Anna</a:t>
            </a:r>
            <a:endParaRPr lang="en-US" sz="1600" dirty="0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8CF3D953-D2A8-4532-B79F-3E3417E31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44" y="2255216"/>
            <a:ext cx="5218723" cy="3040160"/>
          </a:xfrm>
          <a:prstGeom prst="rect">
            <a:avLst/>
          </a:prstGeom>
        </p:spPr>
      </p:pic>
      <p:sp>
        <p:nvSpPr>
          <p:cNvPr id="80" name="Speech Bubble: Rectangle 79">
            <a:extLst>
              <a:ext uri="{FF2B5EF4-FFF2-40B4-BE49-F238E27FC236}">
                <a16:creationId xmlns:a16="http://schemas.microsoft.com/office/drawing/2014/main" id="{9E879EED-9C4B-4846-A0C0-DD2480CC5704}"/>
              </a:ext>
            </a:extLst>
          </p:cNvPr>
          <p:cNvSpPr/>
          <p:nvPr/>
        </p:nvSpPr>
        <p:spPr>
          <a:xfrm>
            <a:off x="6699816" y="2255216"/>
            <a:ext cx="2649458" cy="830997"/>
          </a:xfrm>
          <a:prstGeom prst="wedgeRectCallout">
            <a:avLst>
              <a:gd name="adj1" fmla="val -119841"/>
              <a:gd name="adj2" fmla="val 29808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ea typeface="+mn-lt"/>
                <a:cs typeface="+mn-lt"/>
              </a:rPr>
              <a:t>Page hero :</a:t>
            </a:r>
            <a:br>
              <a:rPr lang="en-US" sz="1600" b="1" dirty="0">
                <a:ea typeface="+mn-lt"/>
                <a:cs typeface="+mn-lt"/>
              </a:rPr>
            </a:br>
            <a:r>
              <a:rPr lang="en-US" sz="1600" dirty="0">
                <a:ea typeface="+mn-lt"/>
                <a:cs typeface="+mn-lt"/>
              </a:rPr>
              <a:t>including user image, name and info (can be edited)</a:t>
            </a:r>
            <a:endParaRPr lang="en-US" sz="1600" b="1" dirty="0"/>
          </a:p>
        </p:txBody>
      </p:sp>
      <p:sp>
        <p:nvSpPr>
          <p:cNvPr id="85" name="Speech Bubble: Rectangle 84">
            <a:extLst>
              <a:ext uri="{FF2B5EF4-FFF2-40B4-BE49-F238E27FC236}">
                <a16:creationId xmlns:a16="http://schemas.microsoft.com/office/drawing/2014/main" id="{417AA984-B4C7-450D-93B3-2A86957ED300}"/>
              </a:ext>
            </a:extLst>
          </p:cNvPr>
          <p:cNvSpPr/>
          <p:nvPr/>
        </p:nvSpPr>
        <p:spPr>
          <a:xfrm>
            <a:off x="6706881" y="3808637"/>
            <a:ext cx="2344125" cy="570036"/>
          </a:xfrm>
          <a:prstGeom prst="wedgeRectCallout">
            <a:avLst>
              <a:gd name="adj1" fmla="val -133810"/>
              <a:gd name="adj2" fmla="val 47257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ea typeface="+mn-lt"/>
                <a:cs typeface="+mn-lt"/>
              </a:rPr>
              <a:t>Lead artists preview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03924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 dirty="0"/>
              <a:t>User Profile Page – bottom fold </a:t>
            </a:r>
            <a:endParaRPr lang="en-IL" sz="4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581755" y="1247773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92DDAF2D-591B-47B1-870A-B802D3930BAE}"/>
              </a:ext>
            </a:extLst>
          </p:cNvPr>
          <p:cNvSpPr/>
          <p:nvPr/>
        </p:nvSpPr>
        <p:spPr>
          <a:xfrm>
            <a:off x="2747941" y="1364317"/>
            <a:ext cx="881903" cy="313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bg1"/>
                </a:solidFill>
              </a:rPr>
              <a:t>LOGO</a:t>
            </a:r>
            <a:endParaRPr lang="en-IL" dirty="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85E3CD7-320F-4590-8357-551750FCD6C1}"/>
              </a:ext>
            </a:extLst>
          </p:cNvPr>
          <p:cNvSpPr/>
          <p:nvPr/>
        </p:nvSpPr>
        <p:spPr>
          <a:xfrm>
            <a:off x="5330905" y="1330611"/>
            <a:ext cx="3473816" cy="313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 Home| Explore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| Become Host | Anna</a:t>
            </a:r>
            <a:endParaRPr lang="en-US" sz="1600" dirty="0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8DC7DCF1-FE93-4F11-98D6-93EEC024D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20" y="3510415"/>
            <a:ext cx="4340226" cy="3197891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936FA966-8ACD-416F-A3CD-3412E5F6D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20" y="1463424"/>
            <a:ext cx="4340226" cy="2261089"/>
          </a:xfrm>
          <a:prstGeom prst="rect">
            <a:avLst/>
          </a:prstGeom>
        </p:spPr>
      </p:pic>
      <p:sp>
        <p:nvSpPr>
          <p:cNvPr id="49" name="Speech Bubble: Rectangle 84">
            <a:extLst>
              <a:ext uri="{FF2B5EF4-FFF2-40B4-BE49-F238E27FC236}">
                <a16:creationId xmlns:a16="http://schemas.microsoft.com/office/drawing/2014/main" id="{97442ECA-8A39-4B5E-97EE-049A003D587B}"/>
              </a:ext>
            </a:extLst>
          </p:cNvPr>
          <p:cNvSpPr/>
          <p:nvPr/>
        </p:nvSpPr>
        <p:spPr>
          <a:xfrm>
            <a:off x="5794150" y="1726652"/>
            <a:ext cx="2344125" cy="570036"/>
          </a:xfrm>
          <a:prstGeom prst="wedgeRectCallout">
            <a:avLst>
              <a:gd name="adj1" fmla="val -117800"/>
              <a:gd name="adj2" fmla="val -1070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ea typeface="+mn-lt"/>
                <a:cs typeface="+mn-lt"/>
              </a:rPr>
              <a:t>Leading tracks list</a:t>
            </a:r>
            <a:endParaRPr lang="en-US" sz="1600" b="1" dirty="0"/>
          </a:p>
        </p:txBody>
      </p:sp>
      <p:sp>
        <p:nvSpPr>
          <p:cNvPr id="51" name="Speech Bubble: Rectangle 84">
            <a:extLst>
              <a:ext uri="{FF2B5EF4-FFF2-40B4-BE49-F238E27FC236}">
                <a16:creationId xmlns:a16="http://schemas.microsoft.com/office/drawing/2014/main" id="{63F3DC59-0690-488F-9CF2-5085FC4F5622}"/>
              </a:ext>
            </a:extLst>
          </p:cNvPr>
          <p:cNvSpPr/>
          <p:nvPr/>
        </p:nvSpPr>
        <p:spPr>
          <a:xfrm>
            <a:off x="5794150" y="2858964"/>
            <a:ext cx="2344125" cy="570036"/>
          </a:xfrm>
          <a:prstGeom prst="wedgeRectCallout">
            <a:avLst>
              <a:gd name="adj1" fmla="val -122922"/>
              <a:gd name="adj2" fmla="val -4310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ea typeface="+mn-lt"/>
                <a:cs typeface="+mn-lt"/>
              </a:rPr>
              <a:t>Public playlist created by user preview</a:t>
            </a:r>
            <a:endParaRPr lang="en-US" sz="1600" b="1" dirty="0"/>
          </a:p>
        </p:txBody>
      </p:sp>
      <p:sp>
        <p:nvSpPr>
          <p:cNvPr id="17" name="Speech Bubble: Rectangle 84">
            <a:extLst>
              <a:ext uri="{FF2B5EF4-FFF2-40B4-BE49-F238E27FC236}">
                <a16:creationId xmlns:a16="http://schemas.microsoft.com/office/drawing/2014/main" id="{B1B0E6EC-9610-4E33-A638-818CE2C22DFA}"/>
              </a:ext>
            </a:extLst>
          </p:cNvPr>
          <p:cNvSpPr/>
          <p:nvPr/>
        </p:nvSpPr>
        <p:spPr>
          <a:xfrm>
            <a:off x="5794150" y="3991276"/>
            <a:ext cx="2344125" cy="570036"/>
          </a:xfrm>
          <a:prstGeom prst="wedgeRectCallout">
            <a:avLst>
              <a:gd name="adj1" fmla="val -125287"/>
              <a:gd name="adj2" fmla="val -2690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ea typeface="+mn-lt"/>
                <a:cs typeface="+mn-lt"/>
              </a:rPr>
              <a:t>Followers</a:t>
            </a:r>
            <a:endParaRPr lang="en-US" sz="1600" b="1" dirty="0"/>
          </a:p>
        </p:txBody>
      </p:sp>
      <p:sp>
        <p:nvSpPr>
          <p:cNvPr id="18" name="Speech Bubble: Rectangle 84">
            <a:extLst>
              <a:ext uri="{FF2B5EF4-FFF2-40B4-BE49-F238E27FC236}">
                <a16:creationId xmlns:a16="http://schemas.microsoft.com/office/drawing/2014/main" id="{718EB96B-5E3C-4CCE-8A01-FF370218DE97}"/>
              </a:ext>
            </a:extLst>
          </p:cNvPr>
          <p:cNvSpPr/>
          <p:nvPr/>
        </p:nvSpPr>
        <p:spPr>
          <a:xfrm>
            <a:off x="5794150" y="5242371"/>
            <a:ext cx="2344125" cy="570036"/>
          </a:xfrm>
          <a:prstGeom prst="wedgeRectCallout">
            <a:avLst>
              <a:gd name="adj1" fmla="val -120952"/>
              <a:gd name="adj2" fmla="val -5930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ea typeface="+mn-lt"/>
                <a:cs typeface="+mn-lt"/>
              </a:rPr>
              <a:t>Following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9105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 dirty="0"/>
              <a:t>Artist Profile Page – top fold </a:t>
            </a:r>
            <a:endParaRPr lang="en-IL" sz="4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581755" y="1247773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92DDAF2D-591B-47B1-870A-B802D3930BAE}"/>
              </a:ext>
            </a:extLst>
          </p:cNvPr>
          <p:cNvSpPr/>
          <p:nvPr/>
        </p:nvSpPr>
        <p:spPr>
          <a:xfrm>
            <a:off x="2747941" y="1364317"/>
            <a:ext cx="881903" cy="313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bg1"/>
                </a:solidFill>
              </a:rPr>
              <a:t>LOGO</a:t>
            </a:r>
            <a:endParaRPr lang="en-IL" dirty="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85E3CD7-320F-4590-8357-551750FCD6C1}"/>
              </a:ext>
            </a:extLst>
          </p:cNvPr>
          <p:cNvSpPr/>
          <p:nvPr/>
        </p:nvSpPr>
        <p:spPr>
          <a:xfrm>
            <a:off x="5330905" y="1330611"/>
            <a:ext cx="3473816" cy="313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 Home| Explore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| Become Host | Anna</a:t>
            </a:r>
            <a:endParaRPr lang="en-US" sz="1600" dirty="0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7FCEB05C-283B-4691-98B4-4B5D6E2EF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540" y="1487212"/>
            <a:ext cx="6307510" cy="3951165"/>
          </a:xfrm>
          <a:prstGeom prst="rect">
            <a:avLst/>
          </a:prstGeom>
        </p:spPr>
      </p:pic>
      <p:sp>
        <p:nvSpPr>
          <p:cNvPr id="49" name="Speech Bubble: Rectangle 84">
            <a:extLst>
              <a:ext uri="{FF2B5EF4-FFF2-40B4-BE49-F238E27FC236}">
                <a16:creationId xmlns:a16="http://schemas.microsoft.com/office/drawing/2014/main" id="{97442ECA-8A39-4B5E-97EE-049A003D587B}"/>
              </a:ext>
            </a:extLst>
          </p:cNvPr>
          <p:cNvSpPr/>
          <p:nvPr/>
        </p:nvSpPr>
        <p:spPr>
          <a:xfrm>
            <a:off x="9333719" y="1487212"/>
            <a:ext cx="2344125" cy="1062017"/>
          </a:xfrm>
          <a:prstGeom prst="wedgeRectCallout">
            <a:avLst>
              <a:gd name="adj1" fmla="val -141976"/>
              <a:gd name="adj2" fmla="val 20812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ea typeface="+mn-lt"/>
                <a:cs typeface="+mn-lt"/>
              </a:rPr>
              <a:t>Page hero :</a:t>
            </a:r>
            <a:br>
              <a:rPr lang="en-US" sz="1600" b="1" dirty="0">
                <a:ea typeface="+mn-lt"/>
                <a:cs typeface="+mn-lt"/>
              </a:rPr>
            </a:br>
            <a:r>
              <a:rPr lang="en-US" sz="1600" dirty="0">
                <a:ea typeface="+mn-lt"/>
                <a:cs typeface="+mn-lt"/>
              </a:rPr>
              <a:t>including artist name, image and number of monthly listeners</a:t>
            </a:r>
            <a:endParaRPr lang="en-US" sz="1600" b="1" dirty="0"/>
          </a:p>
        </p:txBody>
      </p:sp>
      <p:sp>
        <p:nvSpPr>
          <p:cNvPr id="17" name="Speech Bubble: Rectangle 84">
            <a:extLst>
              <a:ext uri="{FF2B5EF4-FFF2-40B4-BE49-F238E27FC236}">
                <a16:creationId xmlns:a16="http://schemas.microsoft.com/office/drawing/2014/main" id="{B1B0E6EC-9610-4E33-A638-818CE2C22DFA}"/>
              </a:ext>
            </a:extLst>
          </p:cNvPr>
          <p:cNvSpPr/>
          <p:nvPr/>
        </p:nvSpPr>
        <p:spPr>
          <a:xfrm>
            <a:off x="9333719" y="3319352"/>
            <a:ext cx="2344125" cy="570036"/>
          </a:xfrm>
          <a:prstGeom prst="wedgeRectCallout">
            <a:avLst>
              <a:gd name="adj1" fmla="val -130409"/>
              <a:gd name="adj2" fmla="val -43198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ea typeface="+mn-lt"/>
                <a:cs typeface="+mn-lt"/>
              </a:rPr>
              <a:t>Play most popular tracks</a:t>
            </a:r>
            <a:endParaRPr lang="en-US" sz="1600" b="1" dirty="0"/>
          </a:p>
        </p:txBody>
      </p:sp>
      <p:sp>
        <p:nvSpPr>
          <p:cNvPr id="18" name="Speech Bubble: Rectangle 84">
            <a:extLst>
              <a:ext uri="{FF2B5EF4-FFF2-40B4-BE49-F238E27FC236}">
                <a16:creationId xmlns:a16="http://schemas.microsoft.com/office/drawing/2014/main" id="{718EB96B-5E3C-4CCE-8A01-FF370218DE97}"/>
              </a:ext>
            </a:extLst>
          </p:cNvPr>
          <p:cNvSpPr/>
          <p:nvPr/>
        </p:nvSpPr>
        <p:spPr>
          <a:xfrm>
            <a:off x="8400845" y="5747362"/>
            <a:ext cx="2344125" cy="570036"/>
          </a:xfrm>
          <a:prstGeom prst="wedgeRectCallout">
            <a:avLst>
              <a:gd name="adj1" fmla="val -105076"/>
              <a:gd name="adj2" fmla="val -324880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ea typeface="+mn-lt"/>
                <a:cs typeface="+mn-lt"/>
              </a:rPr>
              <a:t>List of most popular tracks</a:t>
            </a:r>
            <a:endParaRPr lang="en-US" sz="1600" b="1" dirty="0"/>
          </a:p>
        </p:txBody>
      </p:sp>
      <p:sp>
        <p:nvSpPr>
          <p:cNvPr id="51" name="Speech Bubble: Rectangle 84">
            <a:extLst>
              <a:ext uri="{FF2B5EF4-FFF2-40B4-BE49-F238E27FC236}">
                <a16:creationId xmlns:a16="http://schemas.microsoft.com/office/drawing/2014/main" id="{63F3DC59-0690-488F-9CF2-5085FC4F5622}"/>
              </a:ext>
            </a:extLst>
          </p:cNvPr>
          <p:cNvSpPr/>
          <p:nvPr/>
        </p:nvSpPr>
        <p:spPr>
          <a:xfrm>
            <a:off x="219145" y="2628696"/>
            <a:ext cx="1908724" cy="979611"/>
          </a:xfrm>
          <a:prstGeom prst="wedgeRectCallout">
            <a:avLst>
              <a:gd name="adj1" fmla="val 91550"/>
              <a:gd name="adj2" fmla="val 79779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ea typeface="+mn-lt"/>
                <a:cs typeface="+mn-lt"/>
              </a:rPr>
              <a:t>Liked songs of the artist by the user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507256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Highlights</a:t>
            </a:r>
            <a:endParaRPr lang="en-IL" sz="4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4F8D9-CA72-454A-8770-2FF95CFA5CB1}"/>
              </a:ext>
            </a:extLst>
          </p:cNvPr>
          <p:cNvSpPr txBox="1"/>
          <p:nvPr/>
        </p:nvSpPr>
        <p:spPr>
          <a:xfrm>
            <a:off x="638174" y="1397000"/>
            <a:ext cx="10791825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/>
              <a:t>Product Name: Marimba</a:t>
            </a:r>
            <a:endParaRPr lang="en-US" sz="2000" b="1" dirty="0">
              <a:cs typeface="Calibri"/>
            </a:endParaRPr>
          </a:p>
          <a:p>
            <a:endParaRPr lang="en-US" sz="2000" dirty="0"/>
          </a:p>
          <a:p>
            <a:r>
              <a:rPr lang="en-US" sz="2000" b="1" dirty="0"/>
              <a:t>Product Short Description:</a:t>
            </a: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dirty="0"/>
              <a:t>Listen to playlists and tracks, create a custom made playlist, share and discover your favorite music, and share your own music as an artist.</a:t>
            </a:r>
          </a:p>
          <a:p>
            <a:endParaRPr lang="en-US" sz="2000" b="1" dirty="0"/>
          </a:p>
          <a:p>
            <a:r>
              <a:rPr lang="en-US" sz="2000" b="1" dirty="0"/>
              <a:t>Users:</a:t>
            </a: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dirty="0"/>
              <a:t>Users, Artists</a:t>
            </a:r>
            <a:r>
              <a:rPr lang="en-US" sz="2000" u="sng" dirty="0"/>
              <a:t>?</a:t>
            </a:r>
            <a:r>
              <a:rPr lang="en-US" sz="2000" dirty="0"/>
              <a:t> , (Admin – will not be implemented) </a:t>
            </a:r>
            <a:endParaRPr lang="en-US" sz="2000" dirty="0">
              <a:cs typeface="Calibri"/>
            </a:endParaRPr>
          </a:p>
          <a:p>
            <a:endParaRPr lang="en-US" sz="2000" dirty="0"/>
          </a:p>
          <a:p>
            <a:r>
              <a:rPr lang="en-US" sz="2000" b="1" dirty="0"/>
              <a:t>Key features:</a:t>
            </a: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dirty="0"/>
              <a:t>Listen to music and premade playlists by other users , create and share playlists, get new music recommendations, share and upload music.</a:t>
            </a:r>
          </a:p>
          <a:p>
            <a:endParaRPr lang="en-US" sz="2000" dirty="0"/>
          </a:p>
          <a:p>
            <a:r>
              <a:rPr lang="en-US" sz="2000" b="1" dirty="0"/>
              <a:t>Guest mode:</a:t>
            </a: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dirty="0">
                <a:ea typeface="+mn-lt"/>
                <a:cs typeface="+mn-lt"/>
              </a:rPr>
              <a:t>Guest can see music and playlists previews. Need to login in order to listen and create playlists.</a:t>
            </a:r>
            <a:endParaRPr lang="en-US" dirty="0">
              <a:ea typeface="+mn-lt"/>
              <a:cs typeface="+mn-lt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638174" y="1228725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773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066E89E8-7ECA-4924-A4A5-0CB10407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9" y="1364317"/>
            <a:ext cx="4351304" cy="2767248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96FAB828-D0B7-4FF4-B400-786E6A342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39" y="3991276"/>
            <a:ext cx="4351304" cy="27264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 dirty="0"/>
              <a:t>Artist Profile Page – bottom fold </a:t>
            </a:r>
            <a:endParaRPr lang="en-IL" sz="4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581755" y="1247773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485E3CD7-320F-4590-8357-551750FCD6C1}"/>
              </a:ext>
            </a:extLst>
          </p:cNvPr>
          <p:cNvSpPr/>
          <p:nvPr/>
        </p:nvSpPr>
        <p:spPr>
          <a:xfrm>
            <a:off x="5330905" y="1330611"/>
            <a:ext cx="3473816" cy="313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 Home| Explore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| Become Host | Anna</a:t>
            </a:r>
            <a:endParaRPr lang="en-US" sz="1600" dirty="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49" name="Speech Bubble: Rectangle 84">
            <a:extLst>
              <a:ext uri="{FF2B5EF4-FFF2-40B4-BE49-F238E27FC236}">
                <a16:creationId xmlns:a16="http://schemas.microsoft.com/office/drawing/2014/main" id="{97442ECA-8A39-4B5E-97EE-049A003D587B}"/>
              </a:ext>
            </a:extLst>
          </p:cNvPr>
          <p:cNvSpPr/>
          <p:nvPr/>
        </p:nvSpPr>
        <p:spPr>
          <a:xfrm>
            <a:off x="5794150" y="1726652"/>
            <a:ext cx="2344125" cy="570036"/>
          </a:xfrm>
          <a:prstGeom prst="wedgeRectCallout">
            <a:avLst>
              <a:gd name="adj1" fmla="val -117800"/>
              <a:gd name="adj2" fmla="val -1070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ea typeface="+mn-lt"/>
                <a:cs typeface="+mn-lt"/>
              </a:rPr>
              <a:t>Popular releases</a:t>
            </a:r>
            <a:endParaRPr lang="en-US" sz="1600" b="1" dirty="0"/>
          </a:p>
        </p:txBody>
      </p:sp>
      <p:sp>
        <p:nvSpPr>
          <p:cNvPr id="51" name="Speech Bubble: Rectangle 84">
            <a:extLst>
              <a:ext uri="{FF2B5EF4-FFF2-40B4-BE49-F238E27FC236}">
                <a16:creationId xmlns:a16="http://schemas.microsoft.com/office/drawing/2014/main" id="{63F3DC59-0690-488F-9CF2-5085FC4F5622}"/>
              </a:ext>
            </a:extLst>
          </p:cNvPr>
          <p:cNvSpPr/>
          <p:nvPr/>
        </p:nvSpPr>
        <p:spPr>
          <a:xfrm>
            <a:off x="5794150" y="2858964"/>
            <a:ext cx="2344125" cy="570036"/>
          </a:xfrm>
          <a:prstGeom prst="wedgeRectCallout">
            <a:avLst>
              <a:gd name="adj1" fmla="val -122922"/>
              <a:gd name="adj2" fmla="val -4310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ea typeface="+mn-lt"/>
                <a:cs typeface="+mn-lt"/>
              </a:rPr>
              <a:t>Albums by the artist</a:t>
            </a:r>
            <a:endParaRPr lang="en-US" sz="1600" b="1" dirty="0"/>
          </a:p>
        </p:txBody>
      </p:sp>
      <p:sp>
        <p:nvSpPr>
          <p:cNvPr id="17" name="Speech Bubble: Rectangle 84">
            <a:extLst>
              <a:ext uri="{FF2B5EF4-FFF2-40B4-BE49-F238E27FC236}">
                <a16:creationId xmlns:a16="http://schemas.microsoft.com/office/drawing/2014/main" id="{B1B0E6EC-9610-4E33-A638-818CE2C22DFA}"/>
              </a:ext>
            </a:extLst>
          </p:cNvPr>
          <p:cNvSpPr/>
          <p:nvPr/>
        </p:nvSpPr>
        <p:spPr>
          <a:xfrm>
            <a:off x="5794150" y="3991276"/>
            <a:ext cx="2344125" cy="570036"/>
          </a:xfrm>
          <a:prstGeom prst="wedgeRectCallout">
            <a:avLst>
              <a:gd name="adj1" fmla="val -125287"/>
              <a:gd name="adj2" fmla="val -2690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ea typeface="+mn-lt"/>
                <a:cs typeface="+mn-lt"/>
              </a:rPr>
              <a:t>And more….</a:t>
            </a:r>
            <a:endParaRPr lang="en-US" sz="1600" b="1" dirty="0"/>
          </a:p>
        </p:txBody>
      </p:sp>
      <p:sp>
        <p:nvSpPr>
          <p:cNvPr id="18" name="Speech Bubble: Rectangle 84">
            <a:extLst>
              <a:ext uri="{FF2B5EF4-FFF2-40B4-BE49-F238E27FC236}">
                <a16:creationId xmlns:a16="http://schemas.microsoft.com/office/drawing/2014/main" id="{718EB96B-5E3C-4CCE-8A01-FF370218DE97}"/>
              </a:ext>
            </a:extLst>
          </p:cNvPr>
          <p:cNvSpPr/>
          <p:nvPr/>
        </p:nvSpPr>
        <p:spPr>
          <a:xfrm>
            <a:off x="5794150" y="5242371"/>
            <a:ext cx="2344125" cy="570036"/>
          </a:xfrm>
          <a:prstGeom prst="wedgeRectCallout">
            <a:avLst>
              <a:gd name="adj1" fmla="val -120952"/>
              <a:gd name="adj2" fmla="val -5930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ea typeface="+mn-lt"/>
                <a:cs typeface="+mn-lt"/>
              </a:rPr>
              <a:t>About the artist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14695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		Login Page						  Signup Page</a:t>
            </a:r>
            <a:endParaRPr lang="en-IL" sz="4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638174" y="1228725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7B4952E-83EE-4BF9-B74B-F201C8E946B3}"/>
              </a:ext>
            </a:extLst>
          </p:cNvPr>
          <p:cNvSpPr/>
          <p:nvPr/>
        </p:nvSpPr>
        <p:spPr>
          <a:xfrm>
            <a:off x="2524916" y="1364317"/>
            <a:ext cx="881903" cy="313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bg1"/>
                </a:solidFill>
              </a:rPr>
              <a:t>LOGO</a:t>
            </a:r>
            <a:endParaRPr lang="en-IL" dirty="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D2C71B-78A5-442A-A470-DF2D52B3016D}"/>
              </a:ext>
            </a:extLst>
          </p:cNvPr>
          <p:cNvSpPr/>
          <p:nvPr/>
        </p:nvSpPr>
        <p:spPr>
          <a:xfrm>
            <a:off x="5155417" y="1330611"/>
            <a:ext cx="3473816" cy="313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 Home| Explore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| Become Host | </a:t>
            </a:r>
            <a:r>
              <a:rPr lang="en-US" sz="1600" b="1" dirty="0">
                <a:solidFill>
                  <a:schemeClr val="bg1"/>
                </a:solidFill>
              </a:rPr>
              <a:t>Login</a:t>
            </a:r>
            <a:endParaRPr lang="en-US" sz="1600" b="1" dirty="0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8B905B34-1519-468E-BFCE-93E26B9CE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42" y="1487213"/>
            <a:ext cx="3437649" cy="4798278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EFADB3E7-6A2A-42DE-82C7-A4B34E2ED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960" y="1520919"/>
            <a:ext cx="3451489" cy="479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55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Main pages - mobile view</a:t>
            </a:r>
            <a:endParaRPr lang="en-IL" sz="4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638174" y="1228725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14D8E2E3-B14C-4283-BA18-AEB033E2A431}"/>
              </a:ext>
            </a:extLst>
          </p:cNvPr>
          <p:cNvSpPr/>
          <p:nvPr/>
        </p:nvSpPr>
        <p:spPr>
          <a:xfrm>
            <a:off x="885001" y="6238876"/>
            <a:ext cx="2246505" cy="351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cs typeface="Calibri"/>
              </a:rPr>
              <a:t>Home Page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03CE101-66E0-42A3-BBCE-4F7AF0287E55}"/>
              </a:ext>
            </a:extLst>
          </p:cNvPr>
          <p:cNvSpPr/>
          <p:nvPr/>
        </p:nvSpPr>
        <p:spPr>
          <a:xfrm>
            <a:off x="4419153" y="6238875"/>
            <a:ext cx="2246505" cy="351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cs typeface="Calibri"/>
              </a:rPr>
              <a:t>Search Page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1F77DF-F222-4AA9-9370-82A05D8BB5B7}"/>
              </a:ext>
            </a:extLst>
          </p:cNvPr>
          <p:cNvSpPr/>
          <p:nvPr/>
        </p:nvSpPr>
        <p:spPr>
          <a:xfrm>
            <a:off x="7893672" y="6238876"/>
            <a:ext cx="2246505" cy="351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cs typeface="Calibri"/>
              </a:rPr>
              <a:t>My Library Page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תמונה 2" descr="תמונה שמכילה טקסט, צילום מסך, אלקטרוניקה&#10;&#10;התיאור נוצר באופן אוטומטי">
            <a:extLst>
              <a:ext uri="{FF2B5EF4-FFF2-40B4-BE49-F238E27FC236}">
                <a16:creationId xmlns:a16="http://schemas.microsoft.com/office/drawing/2014/main" id="{5DBBAFCB-1462-4F99-B545-1B76C179B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7" y="1358389"/>
            <a:ext cx="2163319" cy="4807374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96AA2DBE-6557-4EF0-978C-49D866DD2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47" y="1358389"/>
            <a:ext cx="2163318" cy="480737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B25D785F-6695-488C-901D-906836C2E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06" y="1355466"/>
            <a:ext cx="2127238" cy="48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81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GUEST Mode</a:t>
            </a:r>
            <a:endParaRPr lang="en-IL" sz="4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638174" y="1228725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CED2016-3C54-4786-9B57-3BE560681861}"/>
              </a:ext>
            </a:extLst>
          </p:cNvPr>
          <p:cNvSpPr txBox="1"/>
          <p:nvPr/>
        </p:nvSpPr>
        <p:spPr>
          <a:xfrm>
            <a:off x="638174" y="1397000"/>
            <a:ext cx="10791825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/>
              <a:t>User is asked to login when:</a:t>
            </a:r>
            <a:br>
              <a:rPr lang="en-US" sz="2000" b="1" dirty="0"/>
            </a:br>
            <a:r>
              <a:rPr lang="en-US" sz="2000" dirty="0"/>
              <a:t>Trying to play a track, create a playlist, clicking on the nav-bar options or liking a song.</a:t>
            </a:r>
          </a:p>
          <a:p>
            <a:endParaRPr lang="en-US" sz="2000" dirty="0"/>
          </a:p>
          <a:p>
            <a:r>
              <a:rPr lang="en-US" sz="2000" b="1" dirty="0"/>
              <a:t>How Guests appear:</a:t>
            </a:r>
          </a:p>
          <a:p>
            <a:r>
              <a:rPr lang="en-US" sz="2000" dirty="0"/>
              <a:t>“Guest”</a:t>
            </a:r>
          </a:p>
          <a:p>
            <a:r>
              <a:rPr lang="en-US" sz="2000" dirty="0"/>
              <a:t>Additional nav-bar with login/signup buttons.</a:t>
            </a:r>
          </a:p>
          <a:p>
            <a:r>
              <a:rPr lang="en-US" sz="20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24281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Special Functionality for Demo</a:t>
            </a:r>
            <a:endParaRPr lang="en-IL" sz="4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638174" y="1228725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CED2016-3C54-4786-9B57-3BE560681861}"/>
              </a:ext>
            </a:extLst>
          </p:cNvPr>
          <p:cNvSpPr txBox="1"/>
          <p:nvPr/>
        </p:nvSpPr>
        <p:spPr>
          <a:xfrm>
            <a:off x="638174" y="1397000"/>
            <a:ext cx="10791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 special functionality </a:t>
            </a:r>
          </a:p>
          <a:p>
            <a:r>
              <a:rPr lang="en-US" sz="20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05211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echnical Desig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922"/>
            <a:ext cx="59626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268287" y="1597025"/>
            <a:ext cx="1079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F0"/>
                </a:solidFill>
              </a:rPr>
              <a:t>Technical Design</a:t>
            </a:r>
            <a:endParaRPr lang="en-IL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643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255470" y="1540865"/>
            <a:ext cx="107918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Data Model</a:t>
            </a:r>
            <a:endParaRPr lang="en-IL" sz="6600" b="1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2B137F4-A63E-4971-8D07-A55C4CC4E4F3}"/>
              </a:ext>
            </a:extLst>
          </p:cNvPr>
          <p:cNvSpPr txBox="1"/>
          <p:nvPr/>
        </p:nvSpPr>
        <p:spPr>
          <a:xfrm>
            <a:off x="700087" y="2648861"/>
            <a:ext cx="1079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Prepare your </a:t>
            </a:r>
            <a:r>
              <a:rPr lang="en-US" sz="4800" b="1" dirty="0" err="1"/>
              <a:t>db.json</a:t>
            </a:r>
            <a:r>
              <a:rPr lang="en-US" sz="4800" b="1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14398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User</a:t>
            </a:r>
            <a:endParaRPr lang="en-IL" sz="4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638174" y="1228725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מלבן 5"/>
          <p:cNvSpPr/>
          <p:nvPr/>
        </p:nvSpPr>
        <p:spPr>
          <a:xfrm>
            <a:off x="638175" y="1997839"/>
            <a:ext cx="10791824" cy="23083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451A5"/>
                </a:solidFill>
                <a:latin typeface="Consolas" panose="020B0609020204030204" pitchFamily="49" charset="0"/>
              </a:rPr>
              <a:t>   "_id"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"u101"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451A5"/>
                </a:solidFill>
                <a:latin typeface="Consolas"/>
              </a:rPr>
              <a:t>   "</a:t>
            </a:r>
            <a:r>
              <a:rPr lang="en-US" dirty="0" err="1">
                <a:solidFill>
                  <a:srgbClr val="0451A5"/>
                </a:solidFill>
                <a:latin typeface="Consolas"/>
              </a:rPr>
              <a:t>fullName</a:t>
            </a:r>
            <a:r>
              <a:rPr lang="en-US" dirty="0">
                <a:solidFill>
                  <a:srgbClr val="0451A5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/>
              </a:rPr>
              <a:t>Orly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A31515"/>
                </a:solidFill>
                <a:latin typeface="Consolas"/>
              </a:rPr>
              <a:t>Amdadi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dirty="0">
                <a:solidFill>
                  <a:srgbClr val="0451A5"/>
                </a:solidFill>
                <a:latin typeface="Consolas"/>
              </a:rPr>
              <a:t>   "</a:t>
            </a:r>
            <a:r>
              <a:rPr lang="en-US" dirty="0" err="1">
                <a:solidFill>
                  <a:srgbClr val="0451A5"/>
                </a:solidFill>
                <a:latin typeface="Consolas"/>
              </a:rPr>
              <a:t>userName</a:t>
            </a:r>
            <a:r>
              <a:rPr lang="en-US" dirty="0">
                <a:solidFill>
                  <a:srgbClr val="0451A5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"orly@amdadi.com"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dirty="0">
                <a:solidFill>
                  <a:srgbClr val="0451A5"/>
                </a:solidFill>
                <a:latin typeface="Consolas"/>
              </a:rPr>
              <a:t>   "password"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/>
              </a:rPr>
              <a:t>tinkerbell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dirty="0">
                <a:solidFill>
                  <a:srgbClr val="0451A5"/>
                </a:solidFill>
                <a:latin typeface="Consolas"/>
              </a:rPr>
              <a:t>   "</a:t>
            </a:r>
            <a:r>
              <a:rPr lang="en-US" dirty="0" err="1">
                <a:solidFill>
                  <a:srgbClr val="0451A5"/>
                </a:solidFill>
                <a:latin typeface="Consolas"/>
              </a:rPr>
              <a:t>isAdmin</a:t>
            </a:r>
            <a:r>
              <a:rPr lang="en-US" dirty="0">
                <a:solidFill>
                  <a:srgbClr val="0451A5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dirty="0">
                <a:solidFill>
                  <a:srgbClr val="0451A5"/>
                </a:solidFill>
                <a:latin typeface="Consolas"/>
              </a:rPr>
              <a:t>   "</a:t>
            </a:r>
            <a:r>
              <a:rPr lang="en-US" dirty="0" err="1">
                <a:solidFill>
                  <a:srgbClr val="0451A5"/>
                </a:solidFill>
                <a:latin typeface="Consolas"/>
              </a:rPr>
              <a:t>imgUrl</a:t>
            </a:r>
            <a:r>
              <a:rPr lang="en-US" dirty="0">
                <a:solidFill>
                  <a:srgbClr val="0451A5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"http://some-</a:t>
            </a:r>
            <a:r>
              <a:rPr lang="en-US" dirty="0" err="1">
                <a:solidFill>
                  <a:srgbClr val="A31515"/>
                </a:solidFill>
                <a:latin typeface="Consolas"/>
              </a:rPr>
              <a:t>img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88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Minimal User (saved in other entities)</a:t>
            </a:r>
            <a:endParaRPr lang="en-IL" sz="4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638174" y="1228725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מלבן 5"/>
          <p:cNvSpPr/>
          <p:nvPr/>
        </p:nvSpPr>
        <p:spPr>
          <a:xfrm>
            <a:off x="638175" y="1997839"/>
            <a:ext cx="107918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451A5"/>
                </a:solidFill>
                <a:latin typeface="Consolas" panose="020B0609020204030204" pitchFamily="49" charset="0"/>
              </a:rPr>
              <a:t>   "_id"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"u101"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451A5"/>
                </a:solidFill>
                <a:latin typeface="Consolas" panose="020B0609020204030204" pitchFamily="49" charset="0"/>
              </a:rPr>
              <a:t>   "</a:t>
            </a:r>
            <a:r>
              <a:rPr lang="en-US" dirty="0" err="1">
                <a:solidFill>
                  <a:srgbClr val="0451A5"/>
                </a:solidFill>
                <a:latin typeface="Consolas" panose="020B0609020204030204" pitchFamily="49" charset="0"/>
              </a:rPr>
              <a:t>fullName</a:t>
            </a:r>
            <a:r>
              <a:rPr lang="en-US" dirty="0">
                <a:solidFill>
                  <a:srgbClr val="0451A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Orly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Amdadi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451A5"/>
                </a:solidFill>
                <a:latin typeface="Consolas" panose="020B0609020204030204" pitchFamily="49" charset="0"/>
              </a:rPr>
              <a:t>   "</a:t>
            </a:r>
            <a:r>
              <a:rPr lang="en-US" dirty="0" err="1">
                <a:solidFill>
                  <a:srgbClr val="0451A5"/>
                </a:solidFill>
                <a:latin typeface="Consolas" panose="020B0609020204030204" pitchFamily="49" charset="0"/>
              </a:rPr>
              <a:t>imgUrl</a:t>
            </a:r>
            <a:r>
              <a:rPr lang="en-US" dirty="0">
                <a:solidFill>
                  <a:srgbClr val="0451A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"http://some-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img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026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 dirty="0"/>
              <a:t>Stay</a:t>
            </a:r>
            <a:endParaRPr lang="en-IL" sz="4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638174" y="1228725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52EF777C-593B-4FFF-BE7F-579522A7EC47}"/>
              </a:ext>
            </a:extLst>
          </p:cNvPr>
          <p:cNvSpPr txBox="1"/>
          <p:nvPr/>
        </p:nvSpPr>
        <p:spPr>
          <a:xfrm>
            <a:off x="638175" y="1300294"/>
            <a:ext cx="10972188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"_id"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"10006546"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Ribeira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Charming Duplex"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imgUrls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“mainImg.jpg"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"otherImg.jpg"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80.00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"summary"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"Fantastic duplex apartment with three bedrooms, located in..."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propertyType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"House"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"accommodates"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"amenities"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"TV"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"Kitchen"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"Pets allowed"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"Cooking basics"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],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"host"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"_id"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"51399391"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fullName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"Davit 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Pok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imgUrl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"https://x.com/pic.jpg"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"loc"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"country"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"Portugal"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countryCode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"PT"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"address"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"Porto, Portugal"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lat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-8.61308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lng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41.1413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"reviews"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madeId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"txt"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"Very helpful hosts. Cooked traditional..."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"rate"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"by"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"_id"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"u102"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fullName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"user2"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imgUrl</a:t>
            </a:r>
            <a:r>
              <a:rPr lang="en-US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/img2.jpg"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}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]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18643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Main Pages / UI Components</a:t>
            </a:r>
            <a:endParaRPr lang="en-IL" sz="4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4F8D9-CA72-454A-8770-2FF95CFA5CB1}"/>
              </a:ext>
            </a:extLst>
          </p:cNvPr>
          <p:cNvSpPr txBox="1"/>
          <p:nvPr/>
        </p:nvSpPr>
        <p:spPr>
          <a:xfrm>
            <a:off x="372917" y="1283670"/>
            <a:ext cx="10791825" cy="53245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/>
              <a:t>Home page</a:t>
            </a: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dirty="0"/>
              <a:t>Quick access to most visited playlists, new playlist suggestions, popular artists</a:t>
            </a:r>
            <a:br>
              <a:rPr lang="en-US" sz="2000" dirty="0"/>
            </a:br>
            <a:r>
              <a:rPr lang="en-US" sz="2000" dirty="0"/>
              <a:t>and music, playlists by genre.</a:t>
            </a:r>
            <a:br>
              <a:rPr lang="en-US" sz="2000" dirty="0"/>
            </a:br>
            <a:r>
              <a:rPr lang="en-US" sz="2000" dirty="0"/>
              <a:t>(Home page to unlogged in user with HERO)</a:t>
            </a:r>
          </a:p>
          <a:p>
            <a:endParaRPr lang="en-US" sz="2000" b="1" dirty="0"/>
          </a:p>
          <a:p>
            <a:r>
              <a:rPr lang="en-US" sz="2000" b="1" dirty="0"/>
              <a:t>Search Page (Playlists Preview list)</a:t>
            </a: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dirty="0"/>
              <a:t>See all playlists, search / filter by artists, songs &amp; playlist.</a:t>
            </a:r>
            <a:endParaRPr lang="en-US" sz="2000" dirty="0">
              <a:cs typeface="Calibri"/>
            </a:endParaRPr>
          </a:p>
          <a:p>
            <a:endParaRPr lang="en-US" sz="2000" b="1" dirty="0">
              <a:solidFill>
                <a:srgbClr val="000000"/>
              </a:solidFill>
              <a:cs typeface="Calibri"/>
            </a:endParaRPr>
          </a:p>
          <a:p>
            <a:r>
              <a:rPr lang="en-US" sz="2000" b="1" dirty="0">
                <a:solidFill>
                  <a:srgbClr val="000000"/>
                </a:solidFill>
                <a:cs typeface="Calibri"/>
              </a:rPr>
              <a:t>My Library Page </a:t>
            </a:r>
          </a:p>
          <a:p>
            <a:r>
              <a:rPr lang="en-US" sz="2000" dirty="0"/>
              <a:t>Playlists created by the user, custom made playlists </a:t>
            </a:r>
            <a:br>
              <a:rPr lang="en-US" sz="2000" dirty="0"/>
            </a:br>
            <a:r>
              <a:rPr lang="en-US" sz="2000" dirty="0"/>
              <a:t>created by the app, songs the user liked.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b="1" dirty="0"/>
              <a:t>Playlist Page</a:t>
            </a:r>
          </a:p>
          <a:p>
            <a:r>
              <a:rPr lang="en-US" sz="2000" b="1" dirty="0">
                <a:ea typeface="+mn-lt"/>
                <a:cs typeface="+mn-lt"/>
              </a:rPr>
              <a:t>Login/Signup</a:t>
            </a:r>
            <a:endParaRPr lang="en-US" dirty="0"/>
          </a:p>
          <a:p>
            <a:r>
              <a:rPr lang="en-US" sz="2000" b="1" dirty="0"/>
              <a:t>Create Playlist</a:t>
            </a:r>
            <a:endParaRPr lang="en-US" sz="2000" b="1" dirty="0">
              <a:cs typeface="Calibri" panose="020F0502020204030204"/>
            </a:endParaRPr>
          </a:p>
          <a:p>
            <a:r>
              <a:rPr lang="en-US" sz="2000" b="1" dirty="0">
                <a:cs typeface="Calibri" panose="020F0502020204030204"/>
              </a:rPr>
              <a:t>Profile management</a:t>
            </a:r>
          </a:p>
          <a:p>
            <a:r>
              <a:rPr lang="en-US" sz="2000" b="1" dirty="0">
                <a:cs typeface="Calibri" panose="020F0502020204030204"/>
              </a:rPr>
              <a:t>User/Artist Page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638174" y="1228725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תמונה 82">
            <a:extLst>
              <a:ext uri="{FF2B5EF4-FFF2-40B4-BE49-F238E27FC236}">
                <a16:creationId xmlns:a16="http://schemas.microsoft.com/office/drawing/2014/main" id="{E182371F-A86B-4AE6-AF46-8CA8D70C9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720" y="1343265"/>
            <a:ext cx="2196161" cy="139434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4" name="תמונה 83">
            <a:extLst>
              <a:ext uri="{FF2B5EF4-FFF2-40B4-BE49-F238E27FC236}">
                <a16:creationId xmlns:a16="http://schemas.microsoft.com/office/drawing/2014/main" id="{C1A1E867-80F8-4725-A46C-B9FC56C88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720" y="2817445"/>
            <a:ext cx="2196161" cy="1394346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45D37350-069F-49E4-BCD9-197EFEF35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719" y="4291626"/>
            <a:ext cx="2196162" cy="139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94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Store - </a:t>
            </a:r>
            <a:r>
              <a:rPr lang="en-US" sz="4800" b="1" dirty="0" err="1"/>
              <a:t>userModule</a:t>
            </a:r>
            <a:r>
              <a:rPr lang="en-US" sz="4800" b="1" dirty="0"/>
              <a:t> </a:t>
            </a:r>
            <a:endParaRPr lang="en-IL" sz="4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638174" y="1228725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38174" y="1586211"/>
            <a:ext cx="7781926" cy="31393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State</a:t>
            </a:r>
          </a:p>
          <a:p>
            <a:r>
              <a:rPr lang="en-US" dirty="0" err="1"/>
              <a:t>loggedinUser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Actions</a:t>
            </a:r>
          </a:p>
          <a:p>
            <a:r>
              <a:rPr lang="en-US" dirty="0"/>
              <a:t>login</a:t>
            </a:r>
          </a:p>
          <a:p>
            <a:r>
              <a:rPr lang="en-US" dirty="0"/>
              <a:t>logout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77180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Store - </a:t>
            </a:r>
            <a:r>
              <a:rPr lang="en-US" sz="4800" b="1" dirty="0" err="1"/>
              <a:t>stayModule</a:t>
            </a:r>
            <a:endParaRPr lang="en-IL" sz="4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638174" y="1228725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38174" y="1586211"/>
            <a:ext cx="7781926" cy="3139321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r>
              <a:rPr lang="en-US" b="1" dirty="0"/>
              <a:t>State</a:t>
            </a:r>
            <a:endParaRPr lang="en-US" b="1" dirty="0">
              <a:cs typeface="Calibri"/>
            </a:endParaRPr>
          </a:p>
          <a:p>
            <a:r>
              <a:rPr lang="en-US" dirty="0"/>
              <a:t>stays</a:t>
            </a:r>
            <a:endParaRPr lang="en-US" dirty="0">
              <a:cs typeface="Calibri"/>
            </a:endParaRPr>
          </a:p>
          <a:p>
            <a:r>
              <a:rPr lang="en-US" dirty="0" err="1"/>
              <a:t>currStay</a:t>
            </a:r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r>
              <a:rPr lang="en-US" b="1" dirty="0"/>
              <a:t>Actions</a:t>
            </a:r>
            <a:endParaRPr lang="en-US" b="1" dirty="0">
              <a:cs typeface="Calibri"/>
            </a:endParaRPr>
          </a:p>
          <a:p>
            <a:r>
              <a:rPr lang="en-US" dirty="0" err="1"/>
              <a:t>loadStay</a:t>
            </a:r>
            <a:endParaRPr lang="en-US" dirty="0"/>
          </a:p>
          <a:p>
            <a:r>
              <a:rPr lang="en-US" dirty="0" err="1"/>
              <a:t>loadStay</a:t>
            </a:r>
            <a:endParaRPr lang="en-US" dirty="0"/>
          </a:p>
          <a:p>
            <a:r>
              <a:rPr lang="en-US" dirty="0" err="1"/>
              <a:t>saveStay</a:t>
            </a:r>
            <a:endParaRPr lang="en-US" dirty="0">
              <a:cs typeface="Calibri"/>
            </a:endParaRPr>
          </a:p>
          <a:p>
            <a:r>
              <a:rPr lang="en-US" dirty="0" err="1"/>
              <a:t>addReview</a:t>
            </a:r>
            <a:endParaRPr lang="en-US" dirty="0">
              <a:cs typeface="Calibri"/>
            </a:endParaRPr>
          </a:p>
          <a:p>
            <a:endParaRPr lang="en-US" dirty="0">
              <a:highlight>
                <a:srgbClr val="FFFF00"/>
              </a:highlight>
              <a:cs typeface="Calibri"/>
            </a:endParaRPr>
          </a:p>
          <a:p>
            <a:endParaRPr lang="he-IL" dirty="0">
              <a:highlight>
                <a:srgbClr val="FFFF00"/>
              </a:highlight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806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Store - </a:t>
            </a:r>
            <a:r>
              <a:rPr lang="en-US" sz="4800" b="1" dirty="0" err="1"/>
              <a:t>orderModule</a:t>
            </a:r>
            <a:endParaRPr lang="en-IL" sz="4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638174" y="1228725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38174" y="1586211"/>
            <a:ext cx="7781926" cy="3077766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r>
              <a:rPr lang="en-US" b="1" dirty="0"/>
              <a:t>State</a:t>
            </a:r>
            <a:endParaRPr lang="en-US" b="1" dirty="0">
              <a:cs typeface="Calibri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r>
              <a:rPr lang="en-US" b="1" dirty="0"/>
              <a:t>Actions</a:t>
            </a:r>
            <a:endParaRPr lang="en-US" b="1" dirty="0">
              <a:cs typeface="Calibri"/>
            </a:endParaRPr>
          </a:p>
          <a:p>
            <a:r>
              <a:rPr lang="en-US" dirty="0" err="1"/>
              <a:t>loadOrders</a:t>
            </a:r>
            <a:endParaRPr lang="en-US" dirty="0"/>
          </a:p>
          <a:p>
            <a:r>
              <a:rPr lang="en-US" dirty="0" err="1"/>
              <a:t>updateOrderStatus</a:t>
            </a:r>
            <a:endParaRPr lang="en-US" dirty="0"/>
          </a:p>
          <a:p>
            <a:r>
              <a:rPr lang="en-US" dirty="0" err="1"/>
              <a:t>saveOrder</a:t>
            </a:r>
            <a:endParaRPr lang="en-US" dirty="0">
              <a:cs typeface="Calibri"/>
            </a:endParaRPr>
          </a:p>
          <a:p>
            <a:endParaRPr lang="en-US" dirty="0">
              <a:highlight>
                <a:srgbClr val="FFFF00"/>
              </a:highlight>
              <a:cs typeface="Calibri"/>
            </a:endParaRPr>
          </a:p>
          <a:p>
            <a:endParaRPr lang="he-IL" dirty="0">
              <a:highlight>
                <a:srgbClr val="FFFF00"/>
              </a:highlight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6848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Store - </a:t>
            </a:r>
            <a:r>
              <a:rPr lang="en-US" sz="4800" b="1" dirty="0" err="1"/>
              <a:t>tripModule</a:t>
            </a:r>
            <a:endParaRPr lang="en-IL" sz="4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638174" y="1228725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38174" y="1586211"/>
            <a:ext cx="7781926" cy="5201424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r>
              <a:rPr lang="en-US" b="1" dirty="0"/>
              <a:t>State</a:t>
            </a:r>
            <a:endParaRPr lang="en-US" b="1" dirty="0">
              <a:cs typeface="Calibri"/>
            </a:endParaRPr>
          </a:p>
          <a:p>
            <a:r>
              <a:rPr lang="en-US" sz="1600" dirty="0">
                <a:cs typeface="Calibri"/>
              </a:rPr>
              <a:t>trip: {</a:t>
            </a:r>
          </a:p>
          <a:p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alibri"/>
              </a:rPr>
              <a:t>    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startDate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"2025/10/15"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endDate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"2025/10/17"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"guests"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"adults"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"kids"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dest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"country"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"Portugal"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countryCode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"PT"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"address"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"Porto, Portugal"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lat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-8.61308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lng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41.1413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cs typeface="Calibri"/>
            </a:endParaRPr>
          </a:p>
          <a:p>
            <a:r>
              <a:rPr lang="en-US" b="1" dirty="0"/>
              <a:t>Actions</a:t>
            </a:r>
            <a:endParaRPr lang="en-US" b="1" dirty="0">
              <a:cs typeface="Calibri"/>
            </a:endParaRPr>
          </a:p>
          <a:p>
            <a:r>
              <a:rPr lang="en-US" dirty="0" err="1"/>
              <a:t>updateTrip</a:t>
            </a:r>
            <a:endParaRPr lang="en-US" dirty="0"/>
          </a:p>
          <a:p>
            <a:endParaRPr lang="en-US" dirty="0">
              <a:highlight>
                <a:srgbClr val="FFFF00"/>
              </a:highlight>
              <a:cs typeface="Calibri"/>
            </a:endParaRPr>
          </a:p>
          <a:p>
            <a:endParaRPr lang="he-IL" dirty="0">
              <a:highlight>
                <a:srgbClr val="FFFF00"/>
              </a:highlight>
              <a:cs typeface="Arial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637BDBCB-3D0D-477B-8BBF-063A450F3B5B}"/>
              </a:ext>
            </a:extLst>
          </p:cNvPr>
          <p:cNvSpPr txBox="1"/>
          <p:nvPr/>
        </p:nvSpPr>
        <p:spPr>
          <a:xfrm>
            <a:off x="3590488" y="2860646"/>
            <a:ext cx="700653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This state is frontend-only and might become and saved as an </a:t>
            </a:r>
            <a:r>
              <a:rPr lang="en-US" i="1" dirty="0"/>
              <a:t>order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57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7112" y="367922"/>
            <a:ext cx="1079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Socket</a:t>
            </a:r>
            <a:endParaRPr lang="en-IL" sz="4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64171" y="1484144"/>
            <a:ext cx="9566684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Socket is connected when app starts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Socket is used for notifications: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(Any) stay is being viewed by any other user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(Any) stay was liked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stay was booked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stay-details, a (live-comments) chat feature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msgs</a:t>
            </a:r>
            <a:r>
              <a:rPr lang="en-US" sz="2400" dirty="0"/>
              <a:t> are saved in the stay document and displayed to all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an order of mine changes its status (confirm/reject)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568288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Socket Protocol </a:t>
            </a:r>
            <a:r>
              <a:rPr lang="en-US" sz="3200" b="1" dirty="0"/>
              <a:t>(frontend side)</a:t>
            </a:r>
            <a:endParaRPr lang="en-IL" sz="4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638174" y="1228725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38174" y="1586211"/>
            <a:ext cx="7781926" cy="286232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r>
              <a:rPr lang="en-US" b="1" dirty="0"/>
              <a:t>on</a:t>
            </a:r>
            <a:endParaRPr lang="en-US" b="1" dirty="0">
              <a:cs typeface="Calibri"/>
            </a:endParaRPr>
          </a:p>
          <a:p>
            <a:r>
              <a:rPr lang="en-US" dirty="0" err="1"/>
              <a:t>stayView</a:t>
            </a:r>
            <a:r>
              <a:rPr lang="en-US" dirty="0"/>
              <a:t> (</a:t>
            </a:r>
            <a:r>
              <a:rPr lang="en-US" dirty="0" err="1"/>
              <a:t>miniUser</a:t>
            </a:r>
            <a:r>
              <a:rPr lang="en-US" dirty="0"/>
              <a:t>, </a:t>
            </a:r>
            <a:r>
              <a:rPr lang="en-US" dirty="0" err="1"/>
              <a:t>miniStay</a:t>
            </a:r>
            <a:r>
              <a:rPr lang="en-US" dirty="0"/>
              <a:t>)</a:t>
            </a:r>
            <a:endParaRPr lang="en-US" dirty="0">
              <a:cs typeface="Calibri"/>
            </a:endParaRPr>
          </a:p>
          <a:p>
            <a:r>
              <a:rPr lang="en-US" dirty="0" err="1"/>
              <a:t>stayBooked</a:t>
            </a:r>
            <a:r>
              <a:rPr lang="en-US" dirty="0"/>
              <a:t>(</a:t>
            </a:r>
            <a:r>
              <a:rPr lang="en-US" dirty="0" err="1"/>
              <a:t>miniUser</a:t>
            </a:r>
            <a:r>
              <a:rPr lang="en-US" dirty="0"/>
              <a:t>, </a:t>
            </a:r>
            <a:r>
              <a:rPr lang="en-US" dirty="0" err="1"/>
              <a:t>miniStay</a:t>
            </a:r>
            <a:r>
              <a:rPr lang="en-US" dirty="0"/>
              <a:t>)</a:t>
            </a:r>
            <a:endParaRPr lang="en-US" dirty="0">
              <a:cs typeface="Calibri"/>
            </a:endParaRPr>
          </a:p>
          <a:p>
            <a:r>
              <a:rPr lang="en-US" dirty="0" err="1"/>
              <a:t>orderStatusChanged</a:t>
            </a:r>
            <a:r>
              <a:rPr lang="en-US" dirty="0"/>
              <a:t> (</a:t>
            </a:r>
            <a:r>
              <a:rPr lang="en-US" dirty="0" err="1"/>
              <a:t>miniOrder</a:t>
            </a:r>
            <a:r>
              <a:rPr lang="en-US" dirty="0"/>
              <a:t>)</a:t>
            </a:r>
            <a:endParaRPr lang="en-US" dirty="0">
              <a:cs typeface="Calibri"/>
            </a:endParaRPr>
          </a:p>
          <a:p>
            <a:r>
              <a:rPr lang="en-US" dirty="0" err="1"/>
              <a:t>newChatMsg</a:t>
            </a:r>
            <a:r>
              <a:rPr lang="en-US" dirty="0"/>
              <a:t> (msg)</a:t>
            </a:r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r>
              <a:rPr lang="en-US" b="1" dirty="0"/>
              <a:t>emit</a:t>
            </a:r>
            <a:endParaRPr lang="en-US" b="1" dirty="0">
              <a:cs typeface="Calibri"/>
            </a:endParaRPr>
          </a:p>
          <a:p>
            <a:r>
              <a:rPr lang="en-US" dirty="0" err="1"/>
              <a:t>viewingStay</a:t>
            </a:r>
            <a:r>
              <a:rPr lang="en-US" dirty="0"/>
              <a:t> (</a:t>
            </a:r>
            <a:r>
              <a:rPr lang="en-US" dirty="0" err="1"/>
              <a:t>miniStay</a:t>
            </a:r>
            <a:r>
              <a:rPr lang="en-US" dirty="0"/>
              <a:t>)</a:t>
            </a:r>
            <a:endParaRPr lang="en-US" dirty="0">
              <a:cs typeface="Calibri"/>
            </a:endParaRPr>
          </a:p>
          <a:p>
            <a:r>
              <a:rPr lang="en-US" dirty="0" err="1"/>
              <a:t>bookedStay</a:t>
            </a:r>
            <a:r>
              <a:rPr lang="en-US" dirty="0"/>
              <a:t> (</a:t>
            </a:r>
            <a:r>
              <a:rPr lang="en-US" dirty="0" err="1"/>
              <a:t>miniStay</a:t>
            </a:r>
            <a:r>
              <a:rPr lang="en-US" dirty="0"/>
              <a:t>)</a:t>
            </a:r>
            <a:endParaRPr lang="en-US" dirty="0">
              <a:cs typeface="Calibri"/>
            </a:endParaRPr>
          </a:p>
          <a:p>
            <a:r>
              <a:rPr lang="en-US" dirty="0" err="1"/>
              <a:t>sendChatMsg</a:t>
            </a:r>
            <a:r>
              <a:rPr lang="en-US" dirty="0"/>
              <a:t> (msg)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3484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711200" y="2460625"/>
            <a:ext cx="1079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Pages and Components</a:t>
            </a:r>
            <a:endParaRPr lang="en-IL" sz="4800" b="1" dirty="0"/>
          </a:p>
        </p:txBody>
      </p:sp>
    </p:spTree>
    <p:extLst>
      <p:ext uri="{BB962C8B-B14F-4D97-AF65-F5344CB8AC3E}">
        <p14:creationId xmlns:p14="http://schemas.microsoft.com/office/powerpoint/2010/main" val="3452290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Pages</a:t>
            </a:r>
            <a:endParaRPr lang="en-IL" sz="4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638174" y="1228725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57F8E6-F72D-417D-AF64-6FA712A18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647643"/>
              </p:ext>
            </p:extLst>
          </p:nvPr>
        </p:nvGraphicFramePr>
        <p:xfrm>
          <a:off x="638172" y="1795991"/>
          <a:ext cx="11071227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498">
                  <a:extLst>
                    <a:ext uri="{9D8B030D-6E8A-4147-A177-3AD203B41FA5}">
                      <a16:colId xmlns:a16="http://schemas.microsoft.com/office/drawing/2014/main" val="2629285889"/>
                    </a:ext>
                  </a:extLst>
                </a:gridCol>
                <a:gridCol w="7007030">
                  <a:extLst>
                    <a:ext uri="{9D8B030D-6E8A-4147-A177-3AD203B41FA5}">
                      <a16:colId xmlns:a16="http://schemas.microsoft.com/office/drawing/2014/main" val="1905034006"/>
                    </a:ext>
                  </a:extLst>
                </a:gridCol>
                <a:gridCol w="1917699">
                  <a:extLst>
                    <a:ext uri="{9D8B030D-6E8A-4147-A177-3AD203B41FA5}">
                      <a16:colId xmlns:a16="http://schemas.microsoft.com/office/drawing/2014/main" val="2241685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Page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Routing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010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Homepage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r>
                        <a:rPr lang="en-US" baseline="0" dirty="0"/>
                        <a:t>hows top rated stays and then stays per categories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05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StayApp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 page has query string parameter and shows specific</a:t>
                      </a:r>
                      <a:r>
                        <a:rPr lang="en-US" baseline="0" dirty="0"/>
                        <a:t> stays, for example: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 /</a:t>
                      </a:r>
                      <a:r>
                        <a:rPr lang="en-US" baseline="0" dirty="0" err="1"/>
                        <a:t>stay?country</a:t>
                      </a:r>
                      <a:r>
                        <a:rPr lang="en-US" baseline="0" dirty="0"/>
                        <a:t>=Portugal</a:t>
                      </a:r>
                    </a:p>
                    <a:p>
                      <a:r>
                        <a:rPr lang="en-US" baseline="0" dirty="0"/>
                        <a:t>Or:</a:t>
                      </a:r>
                    </a:p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baseline="0" dirty="0"/>
                        <a:t> /</a:t>
                      </a:r>
                      <a:r>
                        <a:rPr lang="en-US" baseline="0" dirty="0" err="1"/>
                        <a:t>stay?q</a:t>
                      </a:r>
                      <a:r>
                        <a:rPr lang="en-US" baseline="0" dirty="0"/>
                        <a:t>=hip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/stay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StayDetails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Shows</a:t>
                      </a:r>
                      <a:r>
                        <a:rPr lang="en-US" baseline="0" dirty="0"/>
                        <a:t> details about the stay, allows booking and chat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/stay/h101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726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StayEdit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</a:t>
                      </a:r>
                      <a:r>
                        <a:rPr lang="en-US" baseline="0" dirty="0"/>
                        <a:t> creating, updating (and deleting) a stay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/stay/edit/:id?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UserDetails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profile including owned, visited and liked</a:t>
                      </a:r>
                      <a:r>
                        <a:rPr lang="en-US" baseline="0" dirty="0"/>
                        <a:t> stays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/user/u101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292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LoginSignupPage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 / Signup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/signup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815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550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Components </a:t>
            </a:r>
            <a:endParaRPr lang="en-IL" sz="4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638174" y="1228725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57F8E6-F72D-417D-AF64-6FA712A18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594219"/>
              </p:ext>
            </p:extLst>
          </p:nvPr>
        </p:nvGraphicFramePr>
        <p:xfrm>
          <a:off x="638172" y="1795991"/>
          <a:ext cx="1085532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440">
                  <a:extLst>
                    <a:ext uri="{9D8B030D-6E8A-4147-A177-3AD203B41FA5}">
                      <a16:colId xmlns:a16="http://schemas.microsoft.com/office/drawing/2014/main" val="2629285889"/>
                    </a:ext>
                  </a:extLst>
                </a:gridCol>
                <a:gridCol w="1826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6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6008">
                  <a:extLst>
                    <a:ext uri="{9D8B030D-6E8A-4147-A177-3AD203B41FA5}">
                      <a16:colId xmlns:a16="http://schemas.microsoft.com/office/drawing/2014/main" val="1905034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Props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Emits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010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stayPreview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Preview of the stay with a link to stay 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05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stayList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 of stays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726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stayFilter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filterBy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 filtering / ordering stays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4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tripSettings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 the user setup the trip and emit to 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292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chatApp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 users to chat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75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234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711200" y="2460625"/>
            <a:ext cx="1079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CSS Architecture</a:t>
            </a:r>
            <a:endParaRPr lang="en-IL" sz="4800" b="1" dirty="0"/>
          </a:p>
        </p:txBody>
      </p:sp>
    </p:spTree>
    <p:extLst>
      <p:ext uri="{BB962C8B-B14F-4D97-AF65-F5344CB8AC3E}">
        <p14:creationId xmlns:p14="http://schemas.microsoft.com/office/powerpoint/2010/main" val="2927377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700087" y="2790825"/>
            <a:ext cx="1079182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/>
              <a:t>Main Flows</a:t>
            </a:r>
            <a:endParaRPr lang="en-IL" sz="4800" b="1" dirty="0"/>
          </a:p>
        </p:txBody>
      </p:sp>
    </p:spTree>
    <p:extLst>
      <p:ext uri="{BB962C8B-B14F-4D97-AF65-F5344CB8AC3E}">
        <p14:creationId xmlns:p14="http://schemas.microsoft.com/office/powerpoint/2010/main" val="1690558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117475"/>
            <a:ext cx="1079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Used Techs and APIs</a:t>
            </a:r>
            <a:endParaRPr lang="en-IL" sz="4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4F8D9-CA72-454A-8770-2FF95CFA5CB1}"/>
              </a:ext>
            </a:extLst>
          </p:cNvPr>
          <p:cNvSpPr txBox="1"/>
          <p:nvPr/>
        </p:nvSpPr>
        <p:spPr>
          <a:xfrm>
            <a:off x="523873" y="1168400"/>
            <a:ext cx="10791825" cy="53553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/>
              <a:t>Ajax and REST API</a:t>
            </a:r>
          </a:p>
          <a:p>
            <a:r>
              <a:rPr lang="en-US" dirty="0"/>
              <a:t>CRUDL for stays with </a:t>
            </a:r>
            <a:r>
              <a:rPr lang="en-US" dirty="0" err="1"/>
              <a:t>axios</a:t>
            </a:r>
            <a:r>
              <a:rPr lang="en-US" dirty="0"/>
              <a:t> and Node.js</a:t>
            </a:r>
          </a:p>
          <a:p>
            <a:endParaRPr lang="en-US" dirty="0"/>
          </a:p>
          <a:p>
            <a:r>
              <a:rPr lang="en-US" b="1" dirty="0"/>
              <a:t>Authentication</a:t>
            </a:r>
          </a:p>
          <a:p>
            <a:r>
              <a:rPr lang="en-US" dirty="0"/>
              <a:t>User/password and server session</a:t>
            </a:r>
          </a:p>
          <a:p>
            <a:r>
              <a:rPr lang="en-US" dirty="0">
                <a:cs typeface="Calibri" panose="020F0502020204030204"/>
              </a:rPr>
              <a:t>If time permits: Use Facebook / Google login</a:t>
            </a:r>
          </a:p>
          <a:p>
            <a:endParaRPr lang="en-US" dirty="0"/>
          </a:p>
          <a:p>
            <a:r>
              <a:rPr lang="en-US" b="1" dirty="0"/>
              <a:t>Storage 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err="1"/>
              <a:t>Cloudinary</a:t>
            </a:r>
            <a:r>
              <a:rPr lang="en-US" dirty="0"/>
              <a:t> to store users profile and stay images</a:t>
            </a:r>
          </a:p>
          <a:p>
            <a:endParaRPr lang="en-US" b="1" dirty="0"/>
          </a:p>
          <a:p>
            <a:r>
              <a:rPr lang="en-US" b="1" dirty="0"/>
              <a:t>Database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err="1"/>
              <a:t>Mongodb</a:t>
            </a:r>
            <a:r>
              <a:rPr lang="en-US" dirty="0"/>
              <a:t> on Atlas cloud databases</a:t>
            </a:r>
          </a:p>
          <a:p>
            <a:endParaRPr lang="en-US" b="1" dirty="0"/>
          </a:p>
          <a:p>
            <a:r>
              <a:rPr lang="en-US" b="1" dirty="0"/>
              <a:t>Web Sockets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Multi room with a Socket per stay</a:t>
            </a:r>
          </a:p>
          <a:p>
            <a:endParaRPr lang="en-US" b="1" dirty="0"/>
          </a:p>
          <a:p>
            <a:r>
              <a:rPr lang="en-US" b="1" dirty="0"/>
              <a:t>Google Map API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Display location on map</a:t>
            </a:r>
            <a:endParaRPr lang="en-US" dirty="0">
              <a:cs typeface="Calibri"/>
            </a:endParaRPr>
          </a:p>
          <a:p>
            <a:endParaRPr lang="en-US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638174" y="885825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992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711200" y="2460625"/>
            <a:ext cx="1079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Thanks</a:t>
            </a:r>
            <a:endParaRPr lang="en-IL" sz="4800" b="1" dirty="0"/>
          </a:p>
        </p:txBody>
      </p:sp>
    </p:spTree>
    <p:extLst>
      <p:ext uri="{BB962C8B-B14F-4D97-AF65-F5344CB8AC3E}">
        <p14:creationId xmlns:p14="http://schemas.microsoft.com/office/powerpoint/2010/main" val="1595439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/>
              <a:t>Main Flow 1</a:t>
            </a:r>
            <a:endParaRPr lang="en-IL" sz="4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638174" y="1228725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5BF0CD5F-D36A-40BD-88E5-5038E502A831}"/>
              </a:ext>
            </a:extLst>
          </p:cNvPr>
          <p:cNvSpPr/>
          <p:nvPr/>
        </p:nvSpPr>
        <p:spPr>
          <a:xfrm>
            <a:off x="3310678" y="2391192"/>
            <a:ext cx="4074882" cy="3024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C9981C-3470-4FA8-A659-22A88D99EF0E}"/>
              </a:ext>
            </a:extLst>
          </p:cNvPr>
          <p:cNvSpPr txBox="1"/>
          <p:nvPr/>
        </p:nvSpPr>
        <p:spPr>
          <a:xfrm>
            <a:off x="7173948" y="3446886"/>
            <a:ext cx="353879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/>
              <a:t>Clicking on: either of the “Play” buttons, starts playing the music. </a:t>
            </a:r>
            <a:endParaRPr lang="en-US" sz="1600" dirty="0">
              <a:cs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75D0BA-3176-46FA-B43A-499F3E426D9C}"/>
              </a:ext>
            </a:extLst>
          </p:cNvPr>
          <p:cNvSpPr txBox="1"/>
          <p:nvPr/>
        </p:nvSpPr>
        <p:spPr>
          <a:xfrm>
            <a:off x="122717" y="3530862"/>
            <a:ext cx="411991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cs typeface="Calibri"/>
              </a:rPr>
              <a:t>Clicking on: any one of the playlists previews will redirect you to the specific playlist. </a:t>
            </a:r>
            <a:endParaRPr lang="en-US" sz="1600" dirty="0">
              <a:ea typeface="+mn-lt"/>
              <a:cs typeface="+mn-lt"/>
            </a:endParaRPr>
          </a:p>
        </p:txBody>
      </p:sp>
      <p:sp>
        <p:nvSpPr>
          <p:cNvPr id="94" name="TextBox 41">
            <a:extLst>
              <a:ext uri="{FF2B5EF4-FFF2-40B4-BE49-F238E27FC236}">
                <a16:creationId xmlns:a16="http://schemas.microsoft.com/office/drawing/2014/main" id="{624E8FE9-C191-4945-A9B3-A512BE08ED55}"/>
              </a:ext>
            </a:extLst>
          </p:cNvPr>
          <p:cNvSpPr txBox="1"/>
          <p:nvPr/>
        </p:nvSpPr>
        <p:spPr>
          <a:xfrm>
            <a:off x="3966370" y="649873"/>
            <a:ext cx="128357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cs typeface="Calibri"/>
              </a:rPr>
              <a:t>Home Page</a:t>
            </a:r>
            <a:endParaRPr lang="en-US" sz="1600" dirty="0">
              <a:ea typeface="+mn-lt"/>
              <a:cs typeface="+mn-lt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FA11CA0B-88F1-4AF9-A5F1-486778F0B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970" y="1770826"/>
            <a:ext cx="2696988" cy="1722234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02DB6CA2-9222-4522-A6AB-28F01AE98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37" y="1697187"/>
            <a:ext cx="2828587" cy="179587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6" name="אליפסה 15">
            <a:extLst>
              <a:ext uri="{FF2B5EF4-FFF2-40B4-BE49-F238E27FC236}">
                <a16:creationId xmlns:a16="http://schemas.microsoft.com/office/drawing/2014/main" id="{95FF5A95-514B-42D1-ADBC-1450E2DE920F}"/>
              </a:ext>
            </a:extLst>
          </p:cNvPr>
          <p:cNvSpPr/>
          <p:nvPr/>
        </p:nvSpPr>
        <p:spPr>
          <a:xfrm>
            <a:off x="1531020" y="2036227"/>
            <a:ext cx="651653" cy="3385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5" name="אליפסה 94">
            <a:extLst>
              <a:ext uri="{FF2B5EF4-FFF2-40B4-BE49-F238E27FC236}">
                <a16:creationId xmlns:a16="http://schemas.microsoft.com/office/drawing/2014/main" id="{913222D1-6E30-45D6-9351-F0550D0DDB1A}"/>
              </a:ext>
            </a:extLst>
          </p:cNvPr>
          <p:cNvSpPr/>
          <p:nvPr/>
        </p:nvSpPr>
        <p:spPr>
          <a:xfrm>
            <a:off x="9539539" y="2285782"/>
            <a:ext cx="365761" cy="363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7" name="אליפסה 96">
            <a:extLst>
              <a:ext uri="{FF2B5EF4-FFF2-40B4-BE49-F238E27FC236}">
                <a16:creationId xmlns:a16="http://schemas.microsoft.com/office/drawing/2014/main" id="{0AAD3CFD-EF30-49EB-8372-5AE68AE4C508}"/>
              </a:ext>
            </a:extLst>
          </p:cNvPr>
          <p:cNvSpPr/>
          <p:nvPr/>
        </p:nvSpPr>
        <p:spPr>
          <a:xfrm>
            <a:off x="8507568" y="3252305"/>
            <a:ext cx="289757" cy="240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64678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 dirty="0"/>
              <a:t>Main Flow 2</a:t>
            </a:r>
            <a:endParaRPr lang="en-IL" sz="4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638174" y="1228725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5BF0CD5F-D36A-40BD-88E5-5038E502A831}"/>
              </a:ext>
            </a:extLst>
          </p:cNvPr>
          <p:cNvSpPr/>
          <p:nvPr/>
        </p:nvSpPr>
        <p:spPr>
          <a:xfrm>
            <a:off x="3310678" y="2391192"/>
            <a:ext cx="4074882" cy="3024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C9981C-3470-4FA8-A659-22A88D99EF0E}"/>
              </a:ext>
            </a:extLst>
          </p:cNvPr>
          <p:cNvSpPr txBox="1"/>
          <p:nvPr/>
        </p:nvSpPr>
        <p:spPr>
          <a:xfrm>
            <a:off x="7711440" y="3630749"/>
            <a:ext cx="250298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/>
              <a:t>Clicking on: either of the playlists suggested will redirect to the playlist page. </a:t>
            </a:r>
            <a:endParaRPr lang="en-US" sz="1600" dirty="0">
              <a:cs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75D0BA-3176-46FA-B43A-499F3E426D9C}"/>
              </a:ext>
            </a:extLst>
          </p:cNvPr>
          <p:cNvSpPr txBox="1"/>
          <p:nvPr/>
        </p:nvSpPr>
        <p:spPr>
          <a:xfrm>
            <a:off x="90937" y="3593276"/>
            <a:ext cx="411991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ea typeface="+mn-lt"/>
                <a:cs typeface="Calibri"/>
              </a:rPr>
              <a:t>Typing in the search row or clicking on one of the suggested genres preview – Lead to search result page</a:t>
            </a:r>
            <a:endParaRPr lang="en-US" sz="1600" dirty="0">
              <a:ea typeface="+mn-lt"/>
              <a:cs typeface="+mn-lt"/>
            </a:endParaRPr>
          </a:p>
        </p:txBody>
      </p:sp>
      <p:sp>
        <p:nvSpPr>
          <p:cNvPr id="94" name="TextBox 41">
            <a:extLst>
              <a:ext uri="{FF2B5EF4-FFF2-40B4-BE49-F238E27FC236}">
                <a16:creationId xmlns:a16="http://schemas.microsoft.com/office/drawing/2014/main" id="{624E8FE9-C191-4945-A9B3-A512BE08ED55}"/>
              </a:ext>
            </a:extLst>
          </p:cNvPr>
          <p:cNvSpPr txBox="1"/>
          <p:nvPr/>
        </p:nvSpPr>
        <p:spPr>
          <a:xfrm>
            <a:off x="4064543" y="701849"/>
            <a:ext cx="128357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cs typeface="Calibri"/>
              </a:rPr>
              <a:t>Search Page</a:t>
            </a:r>
            <a:endParaRPr lang="en-US" sz="1600" dirty="0">
              <a:ea typeface="+mn-lt"/>
              <a:cs typeface="+mn-lt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409853A6-7100-43C0-8EB8-9F4E9703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00" y="1621696"/>
            <a:ext cx="2953463" cy="1917589"/>
          </a:xfrm>
          <a:prstGeom prst="rect">
            <a:avLst/>
          </a:prstGeom>
        </p:spPr>
      </p:pic>
      <p:sp>
        <p:nvSpPr>
          <p:cNvPr id="16" name="אליפסה 15">
            <a:extLst>
              <a:ext uri="{FF2B5EF4-FFF2-40B4-BE49-F238E27FC236}">
                <a16:creationId xmlns:a16="http://schemas.microsoft.com/office/drawing/2014/main" id="{95FF5A95-514B-42D1-ADBC-1450E2DE920F}"/>
              </a:ext>
            </a:extLst>
          </p:cNvPr>
          <p:cNvSpPr/>
          <p:nvPr/>
        </p:nvSpPr>
        <p:spPr>
          <a:xfrm>
            <a:off x="1563778" y="2387246"/>
            <a:ext cx="1370672" cy="9269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אליפסה 16">
            <a:extLst>
              <a:ext uri="{FF2B5EF4-FFF2-40B4-BE49-F238E27FC236}">
                <a16:creationId xmlns:a16="http://schemas.microsoft.com/office/drawing/2014/main" id="{209D10EF-491A-4491-B4FD-525A91FB8B78}"/>
              </a:ext>
            </a:extLst>
          </p:cNvPr>
          <p:cNvSpPr/>
          <p:nvPr/>
        </p:nvSpPr>
        <p:spPr>
          <a:xfrm>
            <a:off x="1563778" y="1495718"/>
            <a:ext cx="1174230" cy="32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E53516D-AB04-4C3E-8C37-71CF4E16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289" y="1621696"/>
            <a:ext cx="2953462" cy="1880821"/>
          </a:xfrm>
          <a:prstGeom prst="rect">
            <a:avLst/>
          </a:prstGeom>
        </p:spPr>
      </p:pic>
      <p:sp>
        <p:nvSpPr>
          <p:cNvPr id="95" name="אליפסה 94">
            <a:extLst>
              <a:ext uri="{FF2B5EF4-FFF2-40B4-BE49-F238E27FC236}">
                <a16:creationId xmlns:a16="http://schemas.microsoft.com/office/drawing/2014/main" id="{913222D1-6E30-45D6-9351-F0550D0DDB1A}"/>
              </a:ext>
            </a:extLst>
          </p:cNvPr>
          <p:cNvSpPr/>
          <p:nvPr/>
        </p:nvSpPr>
        <p:spPr>
          <a:xfrm>
            <a:off x="9509760" y="2278134"/>
            <a:ext cx="777043" cy="7622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6C241AD9-5515-4387-A22A-CFE2DFE77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003" y="4816736"/>
            <a:ext cx="2830317" cy="1790250"/>
          </a:xfrm>
          <a:prstGeom prst="rect">
            <a:avLst/>
          </a:prstGeom>
        </p:spPr>
      </p:pic>
      <p:sp>
        <p:nvSpPr>
          <p:cNvPr id="12" name="חץ: מכופף 11">
            <a:extLst>
              <a:ext uri="{FF2B5EF4-FFF2-40B4-BE49-F238E27FC236}">
                <a16:creationId xmlns:a16="http://schemas.microsoft.com/office/drawing/2014/main" id="{B45C5E4F-EEE1-427D-B23A-F56F803FEF46}"/>
              </a:ext>
            </a:extLst>
          </p:cNvPr>
          <p:cNvSpPr/>
          <p:nvPr/>
        </p:nvSpPr>
        <p:spPr>
          <a:xfrm rot="10800000">
            <a:off x="7711440" y="4736957"/>
            <a:ext cx="1485900" cy="91079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D78F83E0-0682-421A-9E11-7616CE2BBCA2}"/>
              </a:ext>
            </a:extLst>
          </p:cNvPr>
          <p:cNvSpPr txBox="1"/>
          <p:nvPr/>
        </p:nvSpPr>
        <p:spPr>
          <a:xfrm>
            <a:off x="7549229" y="5775989"/>
            <a:ext cx="250298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/>
              <a:t>Clicking on: either of the “Play” buttons, starts playing the music. </a:t>
            </a:r>
            <a:endParaRPr lang="en-US" sz="1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1481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 dirty="0"/>
              <a:t>Main Flow 3</a:t>
            </a:r>
            <a:endParaRPr lang="en-IL" sz="4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638174" y="1228725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5BF0CD5F-D36A-40BD-88E5-5038E502A831}"/>
              </a:ext>
            </a:extLst>
          </p:cNvPr>
          <p:cNvSpPr/>
          <p:nvPr/>
        </p:nvSpPr>
        <p:spPr>
          <a:xfrm>
            <a:off x="3286991" y="3000628"/>
            <a:ext cx="4074882" cy="399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F6407B-0C95-4D75-8678-9F694E107448}"/>
              </a:ext>
            </a:extLst>
          </p:cNvPr>
          <p:cNvSpPr txBox="1"/>
          <p:nvPr/>
        </p:nvSpPr>
        <p:spPr>
          <a:xfrm>
            <a:off x="3352756" y="2278312"/>
            <a:ext cx="394335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cs typeface="Calibri"/>
              </a:rPr>
              <a:t>Clicking on: “Create Playlist” leads to create playlist page.</a:t>
            </a:r>
            <a:endParaRPr lang="en-US" sz="1600" dirty="0">
              <a:ea typeface="+mn-lt"/>
              <a:cs typeface="+mn-lt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4654770-168A-483A-B150-5DCA28FDB67E}"/>
              </a:ext>
            </a:extLst>
          </p:cNvPr>
          <p:cNvSpPr/>
          <p:nvPr/>
        </p:nvSpPr>
        <p:spPr>
          <a:xfrm>
            <a:off x="3587934" y="675753"/>
            <a:ext cx="2246505" cy="351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cs typeface="Calibri"/>
              </a:rPr>
              <a:t>Create playlist</a:t>
            </a:r>
            <a:endParaRPr lang="en-US" dirty="0"/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id="{3E0D8146-8CA9-4E47-92F6-302B1492093B}"/>
              </a:ext>
            </a:extLst>
          </p:cNvPr>
          <p:cNvSpPr/>
          <p:nvPr/>
        </p:nvSpPr>
        <p:spPr>
          <a:xfrm rot="10800000">
            <a:off x="6603410" y="3776083"/>
            <a:ext cx="2390799" cy="1210488"/>
          </a:xfrm>
          <a:prstGeom prst="bentArrow">
            <a:avLst>
              <a:gd name="adj1" fmla="val 16845"/>
              <a:gd name="adj2" fmla="val 14806"/>
              <a:gd name="adj3" fmla="val 20243"/>
              <a:gd name="adj4" fmla="val 464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816180-24B3-48A4-94AF-027EE494431E}"/>
              </a:ext>
            </a:extLst>
          </p:cNvPr>
          <p:cNvSpPr txBox="1"/>
          <p:nvPr/>
        </p:nvSpPr>
        <p:spPr>
          <a:xfrm>
            <a:off x="6603410" y="5124113"/>
            <a:ext cx="2930898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/>
              <a:t>You can either search for specific songs &amp; artists, or add into the playlist from the suggested songs.</a:t>
            </a:r>
            <a:endParaRPr lang="en-US" sz="1600" dirty="0">
              <a:cs typeface="Calibri"/>
            </a:endParaRPr>
          </a:p>
        </p:txBody>
      </p:sp>
      <p:pic>
        <p:nvPicPr>
          <p:cNvPr id="46" name="תמונה 45">
            <a:extLst>
              <a:ext uri="{FF2B5EF4-FFF2-40B4-BE49-F238E27FC236}">
                <a16:creationId xmlns:a16="http://schemas.microsoft.com/office/drawing/2014/main" id="{A5698967-052D-4DC7-970A-08C4228C9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97" y="1933228"/>
            <a:ext cx="2828587" cy="179587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7" name="אליפסה 46">
            <a:extLst>
              <a:ext uri="{FF2B5EF4-FFF2-40B4-BE49-F238E27FC236}">
                <a16:creationId xmlns:a16="http://schemas.microsoft.com/office/drawing/2014/main" id="{B93F2B2C-1A3B-4030-9707-5FCDFDC7C60E}"/>
              </a:ext>
            </a:extLst>
          </p:cNvPr>
          <p:cNvSpPr/>
          <p:nvPr/>
        </p:nvSpPr>
        <p:spPr>
          <a:xfrm>
            <a:off x="2761115" y="2225039"/>
            <a:ext cx="507470" cy="2228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8" name="תמונה 47">
            <a:extLst>
              <a:ext uri="{FF2B5EF4-FFF2-40B4-BE49-F238E27FC236}">
                <a16:creationId xmlns:a16="http://schemas.microsoft.com/office/drawing/2014/main" id="{A7CF4ECE-7A8F-45C6-9AD3-06B35971B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480" y="2010384"/>
            <a:ext cx="2804757" cy="1700481"/>
          </a:xfrm>
          <a:prstGeom prst="rect">
            <a:avLst/>
          </a:prstGeom>
        </p:spPr>
      </p:pic>
      <p:sp>
        <p:nvSpPr>
          <p:cNvPr id="49" name="אליפסה 48">
            <a:extLst>
              <a:ext uri="{FF2B5EF4-FFF2-40B4-BE49-F238E27FC236}">
                <a16:creationId xmlns:a16="http://schemas.microsoft.com/office/drawing/2014/main" id="{7F3A6CAA-F739-48EB-B3E4-9531154B5706}"/>
              </a:ext>
            </a:extLst>
          </p:cNvPr>
          <p:cNvSpPr/>
          <p:nvPr/>
        </p:nvSpPr>
        <p:spPr>
          <a:xfrm>
            <a:off x="7463480" y="3029685"/>
            <a:ext cx="399467" cy="2145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1" name="אליפסה 50">
            <a:extLst>
              <a:ext uri="{FF2B5EF4-FFF2-40B4-BE49-F238E27FC236}">
                <a16:creationId xmlns:a16="http://schemas.microsoft.com/office/drawing/2014/main" id="{F670C257-2709-44A3-BE3A-ED3B9DE32399}"/>
              </a:ext>
            </a:extLst>
          </p:cNvPr>
          <p:cNvSpPr/>
          <p:nvPr/>
        </p:nvSpPr>
        <p:spPr>
          <a:xfrm>
            <a:off x="7463480" y="2749953"/>
            <a:ext cx="399467" cy="2145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41DA84C3-1DED-49DD-BC19-C179C5AB6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803" y="4288711"/>
            <a:ext cx="2706378" cy="19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2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700087" y="2790825"/>
            <a:ext cx="1079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Main Pages UX</a:t>
            </a:r>
            <a:endParaRPr lang="en-IL" sz="4800" b="1" dirty="0"/>
          </a:p>
        </p:txBody>
      </p:sp>
    </p:spTree>
    <p:extLst>
      <p:ext uri="{BB962C8B-B14F-4D97-AF65-F5344CB8AC3E}">
        <p14:creationId xmlns:p14="http://schemas.microsoft.com/office/powerpoint/2010/main" val="2178987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AA4C7-1A2B-4498-BBA8-ECF8118D3984}"/>
              </a:ext>
            </a:extLst>
          </p:cNvPr>
          <p:cNvSpPr txBox="1"/>
          <p:nvPr/>
        </p:nvSpPr>
        <p:spPr>
          <a:xfrm>
            <a:off x="638175" y="409575"/>
            <a:ext cx="1079182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/>
              <a:t>Home Page </a:t>
            </a:r>
            <a:r>
              <a:rPr lang="en-US" sz="2800" b="1" dirty="0"/>
              <a:t>–</a:t>
            </a:r>
            <a:r>
              <a:rPr lang="en-US" sz="4800" b="1" dirty="0"/>
              <a:t> </a:t>
            </a:r>
            <a:r>
              <a:rPr lang="en-US" sz="2800" b="1" dirty="0"/>
              <a:t>Top Fold, Below Fold</a:t>
            </a:r>
            <a:endParaRPr lang="en-IL" sz="4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638174" y="1228725"/>
            <a:ext cx="10791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ECAB1044-4CE6-4A5E-A3A8-74F16068E9B1}"/>
              </a:ext>
            </a:extLst>
          </p:cNvPr>
          <p:cNvSpPr/>
          <p:nvPr/>
        </p:nvSpPr>
        <p:spPr>
          <a:xfrm>
            <a:off x="6439521" y="3331386"/>
            <a:ext cx="1365520" cy="614082"/>
          </a:xfrm>
          <a:prstGeom prst="wedgeRectCallout">
            <a:avLst>
              <a:gd name="adj1" fmla="val -80784"/>
              <a:gd name="adj2" fmla="val 7612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fold</a:t>
            </a:r>
            <a:endParaRPr lang="en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90893CA-BC9F-4E6F-AD86-3ED29DDF0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365" y="1385321"/>
            <a:ext cx="4748965" cy="3011967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F8B18BC4-A2BA-4A7E-BF3A-A570F633F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366" y="4108957"/>
            <a:ext cx="4748965" cy="1990435"/>
          </a:xfrm>
          <a:prstGeom prst="rect">
            <a:avLst/>
          </a:prstGeom>
        </p:spPr>
      </p:pic>
      <p:cxnSp>
        <p:nvCxnSpPr>
          <p:cNvPr id="35" name="Straight Connector 7">
            <a:extLst>
              <a:ext uri="{FF2B5EF4-FFF2-40B4-BE49-F238E27FC236}">
                <a16:creationId xmlns:a16="http://schemas.microsoft.com/office/drawing/2014/main" id="{38E70AE2-3194-4F3F-996D-F0F607FEF874}"/>
              </a:ext>
            </a:extLst>
          </p:cNvPr>
          <p:cNvCxnSpPr/>
          <p:nvPr/>
        </p:nvCxnSpPr>
        <p:spPr>
          <a:xfrm>
            <a:off x="638174" y="4108957"/>
            <a:ext cx="6713389" cy="16763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C5E341CD-1507-4BC8-8B7B-899104D7EDE1}"/>
              </a:ext>
            </a:extLst>
          </p:cNvPr>
          <p:cNvSpPr/>
          <p:nvPr/>
        </p:nvSpPr>
        <p:spPr>
          <a:xfrm>
            <a:off x="6732560" y="2213707"/>
            <a:ext cx="3454400" cy="938716"/>
          </a:xfrm>
          <a:prstGeom prst="wedgeRectCallout">
            <a:avLst>
              <a:gd name="adj1" fmla="val -98460"/>
              <a:gd name="adj2" fmla="val -61835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/>
              <a:t>Main Suggestions : </a:t>
            </a:r>
            <a:br>
              <a:rPr lang="en-US" sz="1600" b="1" dirty="0"/>
            </a:br>
            <a:r>
              <a:rPr lang="en-US" sz="1600" dirty="0"/>
              <a:t>Based on your most visited or most recently visited playlists</a:t>
            </a:r>
            <a:endParaRPr lang="en-US" sz="1600" b="1" dirty="0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0E844E0-3C50-4780-A220-3662590E8DEC}"/>
              </a:ext>
            </a:extLst>
          </p:cNvPr>
          <p:cNvSpPr/>
          <p:nvPr/>
        </p:nvSpPr>
        <p:spPr>
          <a:xfrm>
            <a:off x="6811178" y="4295374"/>
            <a:ext cx="3375782" cy="1333901"/>
          </a:xfrm>
          <a:prstGeom prst="wedgeRectCallout">
            <a:avLst>
              <a:gd name="adj1" fmla="val -151967"/>
              <a:gd name="adj2" fmla="val -1311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ea typeface="+mn-lt"/>
                <a:cs typeface="+mn-lt"/>
              </a:rPr>
              <a:t>List of recommendations: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ea typeface="+mn-lt"/>
                <a:cs typeface="+mn-lt"/>
              </a:rPr>
              <a:t>Based on your typical music taste or promoting new artists.</a:t>
            </a:r>
            <a:endParaRPr lang="en-US" sz="1600" dirty="0"/>
          </a:p>
        </p:txBody>
      </p:sp>
      <p:sp>
        <p:nvSpPr>
          <p:cNvPr id="49" name="Speech Bubble: Rectangle 5">
            <a:extLst>
              <a:ext uri="{FF2B5EF4-FFF2-40B4-BE49-F238E27FC236}">
                <a16:creationId xmlns:a16="http://schemas.microsoft.com/office/drawing/2014/main" id="{735CCE08-7A51-4B92-8D27-07E530C2F654}"/>
              </a:ext>
            </a:extLst>
          </p:cNvPr>
          <p:cNvSpPr/>
          <p:nvPr/>
        </p:nvSpPr>
        <p:spPr>
          <a:xfrm>
            <a:off x="60597" y="2115275"/>
            <a:ext cx="1407476" cy="586137"/>
          </a:xfrm>
          <a:prstGeom prst="wedgeRectCallout">
            <a:avLst>
              <a:gd name="adj1" fmla="val 49785"/>
              <a:gd name="adj2" fmla="val -14498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User profile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EE1D1A4-C456-4952-86E1-4572AFFE4D9B}"/>
              </a:ext>
            </a:extLst>
          </p:cNvPr>
          <p:cNvSpPr/>
          <p:nvPr/>
        </p:nvSpPr>
        <p:spPr>
          <a:xfrm>
            <a:off x="7114815" y="1421522"/>
            <a:ext cx="1681346" cy="586137"/>
          </a:xfrm>
          <a:prstGeom prst="wedgeRectCallout">
            <a:avLst>
              <a:gd name="adj1" fmla="val -120854"/>
              <a:gd name="adj2" fmla="val 1001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Static nav bar</a:t>
            </a:r>
          </a:p>
        </p:txBody>
      </p:sp>
    </p:spTree>
    <p:extLst>
      <p:ext uri="{BB962C8B-B14F-4D97-AF65-F5344CB8AC3E}">
        <p14:creationId xmlns:p14="http://schemas.microsoft.com/office/powerpoint/2010/main" val="4012177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3822</TotalTime>
  <Words>1905</Words>
  <Application>Microsoft Office PowerPoint</Application>
  <PresentationFormat>מסך רחב</PresentationFormat>
  <Paragraphs>332</Paragraphs>
  <Slides>41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Assaf Margalit</dc:creator>
  <cp:lastModifiedBy>תומי ירמיה</cp:lastModifiedBy>
  <cp:revision>3445</cp:revision>
  <dcterms:created xsi:type="dcterms:W3CDTF">2019-07-06T14:47:05Z</dcterms:created>
  <dcterms:modified xsi:type="dcterms:W3CDTF">2021-09-22T14:02:10Z</dcterms:modified>
</cp:coreProperties>
</file>